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9" r:id="rId2"/>
    <p:sldMasterId id="2147483657" r:id="rId3"/>
    <p:sldMasterId id="2147483653" r:id="rId4"/>
  </p:sldMasterIdLst>
  <p:notesMasterIdLst>
    <p:notesMasterId r:id="rId6"/>
  </p:notesMasterIdLst>
  <p:handoutMasterIdLst>
    <p:handoutMasterId r:id="rId7"/>
  </p:handoutMasterIdLst>
  <p:sldIdLst>
    <p:sldId id="260" r:id="rId5"/>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2898">
          <p15:clr>
            <a:srgbClr val="A4A3A4"/>
          </p15:clr>
        </p15:guide>
        <p15:guide id="10" pos="288" userDrawn="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Carlos Rodriguez Lopez" initials="CRL" lastIdx="3" clrIdx="4">
    <p:extLst>
      <p:ext uri="{19B8F6BF-5375-455C-9EA6-DF929625EA0E}">
        <p15:presenceInfo xmlns:p15="http://schemas.microsoft.com/office/powerpoint/2012/main" userId="S::a1615247@adelaide.edu.au::89e2eb4e-5d8d-4228-bbe5-2f428df651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0" autoAdjust="0"/>
    <p:restoredTop sz="86626" autoAdjust="0"/>
  </p:normalViewPr>
  <p:slideViewPr>
    <p:cSldViewPr snapToGrid="0" snapToObjects="1" showGuides="1">
      <p:cViewPr>
        <p:scale>
          <a:sx n="30" d="100"/>
          <a:sy n="30" d="100"/>
        </p:scale>
        <p:origin x="1096" y="-1632"/>
      </p:cViewPr>
      <p:guideLst>
        <p:guide orient="horz" pos="2898"/>
        <p:guide pos="288"/>
        <p:guide pos="27369"/>
      </p:guideLst>
    </p:cSldViewPr>
  </p:slideViewPr>
  <p:outlineViewPr>
    <p:cViewPr>
      <p:scale>
        <a:sx n="20" d="100"/>
        <a:sy n="20" d="100"/>
      </p:scale>
      <p:origin x="-32"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63422C-4933-4E4F-A318-6E15792EED86}"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A8A57965-E30A-5141-A3C0-786B9CF88357}">
      <dgm:prSet phldrT="[Text]" custT="1"/>
      <dgm:spPr/>
      <dgm:t>
        <a:bodyPr/>
        <a:lstStyle/>
        <a:p>
          <a:pPr>
            <a:buFont typeface="Calibri" panose="020F0502020204030204" pitchFamily="34" charset="0"/>
            <a:buChar char="-"/>
          </a:pPr>
          <a:r>
            <a:rPr lang="en-US" sz="3000" dirty="0"/>
            <a:t>GBS data was QC, demultiplexed and trimmed to generate a unique data set for each of the samples</a:t>
          </a:r>
        </a:p>
      </dgm:t>
    </dgm:pt>
    <dgm:pt modelId="{61123BA5-5394-A64F-A228-99A360DBF98A}" type="parTrans" cxnId="{3315BB90-317C-7E47-96A6-9050D459D27F}">
      <dgm:prSet/>
      <dgm:spPr/>
      <dgm:t>
        <a:bodyPr/>
        <a:lstStyle/>
        <a:p>
          <a:endParaRPr lang="en-US" sz="3000"/>
        </a:p>
      </dgm:t>
    </dgm:pt>
    <dgm:pt modelId="{21775DFC-8BD2-5045-8BAB-B10AAE193131}" type="sibTrans" cxnId="{3315BB90-317C-7E47-96A6-9050D459D27F}">
      <dgm:prSet custT="1"/>
      <dgm:spPr/>
      <dgm:t>
        <a:bodyPr/>
        <a:lstStyle/>
        <a:p>
          <a:endParaRPr lang="en-US" sz="3000"/>
        </a:p>
      </dgm:t>
    </dgm:pt>
    <dgm:pt modelId="{FC4E6697-ADD9-D549-AE15-56A18FBEE9DF}">
      <dgm:prSet phldrT="[Text]" custT="1"/>
      <dgm:spPr/>
      <dgm:t>
        <a:bodyPr/>
        <a:lstStyle/>
        <a:p>
          <a:pPr>
            <a:buFont typeface="Calibri" panose="020F0502020204030204" pitchFamily="34" charset="0"/>
            <a:buChar char="-"/>
          </a:pPr>
          <a:r>
            <a:rPr lang="en-US" sz="3000" dirty="0"/>
            <a:t>Unique sequencing tags (USTs) were identified and quantified for each sample</a:t>
          </a:r>
        </a:p>
      </dgm:t>
    </dgm:pt>
    <dgm:pt modelId="{8449AF19-2A63-8147-836E-6765580640B9}" type="parTrans" cxnId="{1EFF7DAE-F9EE-0841-8BCF-C34D7C75BBA3}">
      <dgm:prSet/>
      <dgm:spPr/>
      <dgm:t>
        <a:bodyPr/>
        <a:lstStyle/>
        <a:p>
          <a:endParaRPr lang="en-US" sz="3000"/>
        </a:p>
      </dgm:t>
    </dgm:pt>
    <dgm:pt modelId="{A8EAC583-981D-0B4F-9DA4-D11DB7AA3DFE}" type="sibTrans" cxnId="{1EFF7DAE-F9EE-0841-8BCF-C34D7C75BBA3}">
      <dgm:prSet custT="1"/>
      <dgm:spPr/>
      <dgm:t>
        <a:bodyPr/>
        <a:lstStyle/>
        <a:p>
          <a:endParaRPr lang="en-US" sz="3000"/>
        </a:p>
      </dgm:t>
    </dgm:pt>
    <dgm:pt modelId="{83AAE22E-EED9-8240-B6A4-C3ACE50794D6}">
      <dgm:prSet phldrT="[Text]" custT="1"/>
      <dgm:spPr/>
      <dgm:t>
        <a:bodyPr/>
        <a:lstStyle/>
        <a:p>
          <a:pPr>
            <a:buFont typeface="Calibri" panose="020F0502020204030204" pitchFamily="34" charset="0"/>
            <a:buChar char="-"/>
          </a:pPr>
          <a:r>
            <a:rPr lang="en-US" sz="3000" dirty="0"/>
            <a:t>A local database containing all bacterial and fungal currently available genome sequences at NCBI was created to BLAST identified USTs</a:t>
          </a:r>
        </a:p>
      </dgm:t>
    </dgm:pt>
    <dgm:pt modelId="{6A2107EB-D0E0-3C43-A77A-36F30909A8F6}" type="parTrans" cxnId="{B5D436D8-7272-4445-B2ED-8BAA59F01C8D}">
      <dgm:prSet/>
      <dgm:spPr/>
      <dgm:t>
        <a:bodyPr/>
        <a:lstStyle/>
        <a:p>
          <a:endParaRPr lang="en-US" sz="3000"/>
        </a:p>
      </dgm:t>
    </dgm:pt>
    <dgm:pt modelId="{12D4CEB2-89FE-AC4B-ACB9-DB7B7214FA77}" type="sibTrans" cxnId="{B5D436D8-7272-4445-B2ED-8BAA59F01C8D}">
      <dgm:prSet custT="1"/>
      <dgm:spPr/>
      <dgm:t>
        <a:bodyPr/>
        <a:lstStyle/>
        <a:p>
          <a:endParaRPr lang="en-US" sz="3000"/>
        </a:p>
      </dgm:t>
    </dgm:pt>
    <dgm:pt modelId="{FACF5330-F16B-4042-9FBA-66E69F73F693}">
      <dgm:prSet/>
      <dgm:spPr/>
      <dgm:t>
        <a:bodyPr/>
        <a:lstStyle/>
        <a:p>
          <a:endParaRPr lang="en-US" sz="3000"/>
        </a:p>
      </dgm:t>
    </dgm:pt>
    <dgm:pt modelId="{8A915E29-706C-3849-ACDB-31521B1C34CA}" type="parTrans" cxnId="{8474FA8C-7F02-4E4C-B74A-04A03060C543}">
      <dgm:prSet/>
      <dgm:spPr/>
      <dgm:t>
        <a:bodyPr/>
        <a:lstStyle/>
        <a:p>
          <a:endParaRPr lang="en-US" sz="3000"/>
        </a:p>
      </dgm:t>
    </dgm:pt>
    <dgm:pt modelId="{C38E5CE0-3EA9-3B4C-AAC4-6D3FCF6D56DD}" type="sibTrans" cxnId="{8474FA8C-7F02-4E4C-B74A-04A03060C543}">
      <dgm:prSet/>
      <dgm:spPr/>
      <dgm:t>
        <a:bodyPr/>
        <a:lstStyle/>
        <a:p>
          <a:endParaRPr lang="en-US" sz="3000"/>
        </a:p>
      </dgm:t>
    </dgm:pt>
    <dgm:pt modelId="{AADCA949-2BD8-C74E-A703-6DB241ACC2BC}">
      <dgm:prSet/>
      <dgm:spPr/>
      <dgm:t>
        <a:bodyPr/>
        <a:lstStyle/>
        <a:p>
          <a:endParaRPr lang="en-US" sz="3000"/>
        </a:p>
      </dgm:t>
    </dgm:pt>
    <dgm:pt modelId="{88D1500C-BFEF-604A-9B45-7D8E46F4A584}" type="parTrans" cxnId="{5E76B690-E509-1944-8516-DDFE031997D3}">
      <dgm:prSet/>
      <dgm:spPr/>
      <dgm:t>
        <a:bodyPr/>
        <a:lstStyle/>
        <a:p>
          <a:endParaRPr lang="en-US" sz="3000"/>
        </a:p>
      </dgm:t>
    </dgm:pt>
    <dgm:pt modelId="{6D502F62-24D4-A843-8F37-B16EB200F54A}" type="sibTrans" cxnId="{5E76B690-E509-1944-8516-DDFE031997D3}">
      <dgm:prSet/>
      <dgm:spPr/>
      <dgm:t>
        <a:bodyPr/>
        <a:lstStyle/>
        <a:p>
          <a:endParaRPr lang="en-US" sz="3000"/>
        </a:p>
      </dgm:t>
    </dgm:pt>
    <dgm:pt modelId="{8C9E0674-A1EE-0342-B866-81540EAFB709}">
      <dgm:prSet custT="1"/>
      <dgm:spPr/>
      <dgm:t>
        <a:bodyPr/>
        <a:lstStyle/>
        <a:p>
          <a:pPr>
            <a:buFont typeface="Calibri" panose="020F0502020204030204" pitchFamily="34" charset="0"/>
            <a:buChar char="-"/>
          </a:pPr>
          <a:r>
            <a:rPr lang="en-US" sz="3000" dirty="0"/>
            <a:t>Reads presenting similarity &gt; e</a:t>
          </a:r>
          <a:r>
            <a:rPr lang="en-US" sz="3000" baseline="30000" dirty="0"/>
            <a:t>-20</a:t>
          </a:r>
          <a:r>
            <a:rPr lang="en-US" sz="3000" dirty="0"/>
            <a:t>  &amp; match- mismatch values= 1-2 were considered matches for the given microbial species</a:t>
          </a:r>
        </a:p>
      </dgm:t>
    </dgm:pt>
    <dgm:pt modelId="{DC80A270-89E4-E940-9B7A-1C9B1C70DF44}" type="parTrans" cxnId="{D3DAA4EE-AC5C-BA4D-86A8-32179DD1CFBE}">
      <dgm:prSet/>
      <dgm:spPr/>
      <dgm:t>
        <a:bodyPr/>
        <a:lstStyle/>
        <a:p>
          <a:endParaRPr lang="en-US" sz="3000"/>
        </a:p>
      </dgm:t>
    </dgm:pt>
    <dgm:pt modelId="{B336F921-CD97-1548-ACFD-A8E71F617ED0}" type="sibTrans" cxnId="{D3DAA4EE-AC5C-BA4D-86A8-32179DD1CFBE}">
      <dgm:prSet custT="1"/>
      <dgm:spPr/>
      <dgm:t>
        <a:bodyPr/>
        <a:lstStyle/>
        <a:p>
          <a:endParaRPr lang="en-US" sz="3000"/>
        </a:p>
      </dgm:t>
    </dgm:pt>
    <dgm:pt modelId="{CEE55C27-3257-5B4E-B867-9143F14351A2}">
      <dgm:prSet custT="1"/>
      <dgm:spPr/>
      <dgm:t>
        <a:bodyPr/>
        <a:lstStyle/>
        <a:p>
          <a:pPr>
            <a:buFont typeface="Calibri" panose="020F0502020204030204" pitchFamily="34" charset="0"/>
            <a:buChar char="-"/>
          </a:pPr>
          <a:r>
            <a:rPr lang="en-US" sz="3000" dirty="0"/>
            <a:t>Microbe relative abundance was inferred for each sample standardizing the number of USTs present by the total number of reads in each sample</a:t>
          </a:r>
        </a:p>
      </dgm:t>
    </dgm:pt>
    <dgm:pt modelId="{75224A9A-E818-4A41-A464-7BE8BE11380F}" type="parTrans" cxnId="{7ED91726-F3A6-CF44-B836-CE924C589F0E}">
      <dgm:prSet/>
      <dgm:spPr/>
      <dgm:t>
        <a:bodyPr/>
        <a:lstStyle/>
        <a:p>
          <a:endParaRPr lang="en-US" sz="3000"/>
        </a:p>
      </dgm:t>
    </dgm:pt>
    <dgm:pt modelId="{0FF1DD31-16C1-9340-A16F-5F0B98BAAC34}" type="sibTrans" cxnId="{7ED91726-F3A6-CF44-B836-CE924C589F0E}">
      <dgm:prSet/>
      <dgm:spPr/>
      <dgm:t>
        <a:bodyPr/>
        <a:lstStyle/>
        <a:p>
          <a:endParaRPr lang="en-US" sz="3000"/>
        </a:p>
      </dgm:t>
    </dgm:pt>
    <dgm:pt modelId="{CA2DE2FB-FE97-C245-9E2E-7CF1CE47365C}" type="pres">
      <dgm:prSet presAssocID="{D963422C-4933-4E4F-A318-6E15792EED86}" presName="outerComposite" presStyleCnt="0">
        <dgm:presLayoutVars>
          <dgm:chMax val="5"/>
          <dgm:dir/>
          <dgm:resizeHandles val="exact"/>
        </dgm:presLayoutVars>
      </dgm:prSet>
      <dgm:spPr/>
    </dgm:pt>
    <dgm:pt modelId="{5974EC9B-ED21-F042-87D8-F3D567281574}" type="pres">
      <dgm:prSet presAssocID="{D963422C-4933-4E4F-A318-6E15792EED86}" presName="dummyMaxCanvas" presStyleCnt="0">
        <dgm:presLayoutVars/>
      </dgm:prSet>
      <dgm:spPr/>
    </dgm:pt>
    <dgm:pt modelId="{C89F4822-0EC1-0C45-BE74-23142E2F9295}" type="pres">
      <dgm:prSet presAssocID="{D963422C-4933-4E4F-A318-6E15792EED86}" presName="FiveNodes_1" presStyleLbl="node1" presStyleIdx="0" presStyleCnt="5" custLinFactNeighborX="182" custLinFactNeighborY="-32614">
        <dgm:presLayoutVars>
          <dgm:bulletEnabled val="1"/>
        </dgm:presLayoutVars>
      </dgm:prSet>
      <dgm:spPr/>
    </dgm:pt>
    <dgm:pt modelId="{D4E2399C-96A8-D041-A8A8-D4B85B861B20}" type="pres">
      <dgm:prSet presAssocID="{D963422C-4933-4E4F-A318-6E15792EED86}" presName="FiveNodes_2" presStyleLbl="node1" presStyleIdx="1" presStyleCnt="5">
        <dgm:presLayoutVars>
          <dgm:bulletEnabled val="1"/>
        </dgm:presLayoutVars>
      </dgm:prSet>
      <dgm:spPr/>
    </dgm:pt>
    <dgm:pt modelId="{CE6BE67F-80C3-FA43-840E-4C6F9D0F84D0}" type="pres">
      <dgm:prSet presAssocID="{D963422C-4933-4E4F-A318-6E15792EED86}" presName="FiveNodes_3" presStyleLbl="node1" presStyleIdx="2" presStyleCnt="5">
        <dgm:presLayoutVars>
          <dgm:bulletEnabled val="1"/>
        </dgm:presLayoutVars>
      </dgm:prSet>
      <dgm:spPr/>
    </dgm:pt>
    <dgm:pt modelId="{6887FC1C-8889-1E48-9FE2-43FA86038FEB}" type="pres">
      <dgm:prSet presAssocID="{D963422C-4933-4E4F-A318-6E15792EED86}" presName="FiveNodes_4" presStyleLbl="node1" presStyleIdx="3" presStyleCnt="5">
        <dgm:presLayoutVars>
          <dgm:bulletEnabled val="1"/>
        </dgm:presLayoutVars>
      </dgm:prSet>
      <dgm:spPr/>
    </dgm:pt>
    <dgm:pt modelId="{BC7F52D7-EF27-FF47-8BAD-C5936DF89E2B}" type="pres">
      <dgm:prSet presAssocID="{D963422C-4933-4E4F-A318-6E15792EED86}" presName="FiveNodes_5" presStyleLbl="node1" presStyleIdx="4" presStyleCnt="5">
        <dgm:presLayoutVars>
          <dgm:bulletEnabled val="1"/>
        </dgm:presLayoutVars>
      </dgm:prSet>
      <dgm:spPr/>
    </dgm:pt>
    <dgm:pt modelId="{7B6A9206-D716-A442-B6CE-CBBF56A0C1B9}" type="pres">
      <dgm:prSet presAssocID="{D963422C-4933-4E4F-A318-6E15792EED86}" presName="FiveConn_1-2" presStyleLbl="fgAccFollowNode1" presStyleIdx="0" presStyleCnt="4">
        <dgm:presLayoutVars>
          <dgm:bulletEnabled val="1"/>
        </dgm:presLayoutVars>
      </dgm:prSet>
      <dgm:spPr/>
    </dgm:pt>
    <dgm:pt modelId="{53342F40-E919-2447-B32C-D302D90B7656}" type="pres">
      <dgm:prSet presAssocID="{D963422C-4933-4E4F-A318-6E15792EED86}" presName="FiveConn_2-3" presStyleLbl="fgAccFollowNode1" presStyleIdx="1" presStyleCnt="4">
        <dgm:presLayoutVars>
          <dgm:bulletEnabled val="1"/>
        </dgm:presLayoutVars>
      </dgm:prSet>
      <dgm:spPr/>
    </dgm:pt>
    <dgm:pt modelId="{6FB4990B-EA71-004A-8EDF-2AE719330FDE}" type="pres">
      <dgm:prSet presAssocID="{D963422C-4933-4E4F-A318-6E15792EED86}" presName="FiveConn_3-4" presStyleLbl="fgAccFollowNode1" presStyleIdx="2" presStyleCnt="4">
        <dgm:presLayoutVars>
          <dgm:bulletEnabled val="1"/>
        </dgm:presLayoutVars>
      </dgm:prSet>
      <dgm:spPr/>
    </dgm:pt>
    <dgm:pt modelId="{8FDE76A9-231D-A94B-BB5F-32DC15673F45}" type="pres">
      <dgm:prSet presAssocID="{D963422C-4933-4E4F-A318-6E15792EED86}" presName="FiveConn_4-5" presStyleLbl="fgAccFollowNode1" presStyleIdx="3" presStyleCnt="4">
        <dgm:presLayoutVars>
          <dgm:bulletEnabled val="1"/>
        </dgm:presLayoutVars>
      </dgm:prSet>
      <dgm:spPr/>
    </dgm:pt>
    <dgm:pt modelId="{36BBDD8F-75DE-A649-B989-FA7CAB9837C1}" type="pres">
      <dgm:prSet presAssocID="{D963422C-4933-4E4F-A318-6E15792EED86}" presName="FiveNodes_1_text" presStyleLbl="node1" presStyleIdx="4" presStyleCnt="5">
        <dgm:presLayoutVars>
          <dgm:bulletEnabled val="1"/>
        </dgm:presLayoutVars>
      </dgm:prSet>
      <dgm:spPr/>
    </dgm:pt>
    <dgm:pt modelId="{0E157950-4397-CE44-BA98-C80CD8EF98B9}" type="pres">
      <dgm:prSet presAssocID="{D963422C-4933-4E4F-A318-6E15792EED86}" presName="FiveNodes_2_text" presStyleLbl="node1" presStyleIdx="4" presStyleCnt="5">
        <dgm:presLayoutVars>
          <dgm:bulletEnabled val="1"/>
        </dgm:presLayoutVars>
      </dgm:prSet>
      <dgm:spPr/>
    </dgm:pt>
    <dgm:pt modelId="{BD89BDF0-9FEF-B940-96FC-23C902480E25}" type="pres">
      <dgm:prSet presAssocID="{D963422C-4933-4E4F-A318-6E15792EED86}" presName="FiveNodes_3_text" presStyleLbl="node1" presStyleIdx="4" presStyleCnt="5">
        <dgm:presLayoutVars>
          <dgm:bulletEnabled val="1"/>
        </dgm:presLayoutVars>
      </dgm:prSet>
      <dgm:spPr/>
    </dgm:pt>
    <dgm:pt modelId="{7D77F2BD-53EB-8A47-BBA2-7670171496DC}" type="pres">
      <dgm:prSet presAssocID="{D963422C-4933-4E4F-A318-6E15792EED86}" presName="FiveNodes_4_text" presStyleLbl="node1" presStyleIdx="4" presStyleCnt="5">
        <dgm:presLayoutVars>
          <dgm:bulletEnabled val="1"/>
        </dgm:presLayoutVars>
      </dgm:prSet>
      <dgm:spPr/>
    </dgm:pt>
    <dgm:pt modelId="{ECDEE29B-2995-9B4D-9141-CB60414110FE}" type="pres">
      <dgm:prSet presAssocID="{D963422C-4933-4E4F-A318-6E15792EED86}" presName="FiveNodes_5_text" presStyleLbl="node1" presStyleIdx="4" presStyleCnt="5">
        <dgm:presLayoutVars>
          <dgm:bulletEnabled val="1"/>
        </dgm:presLayoutVars>
      </dgm:prSet>
      <dgm:spPr/>
    </dgm:pt>
  </dgm:ptLst>
  <dgm:cxnLst>
    <dgm:cxn modelId="{9A774300-9258-3B42-BB47-2A8338857896}" type="presOf" srcId="{12D4CEB2-89FE-AC4B-ACB9-DB7B7214FA77}" destId="{6FB4990B-EA71-004A-8EDF-2AE719330FDE}" srcOrd="0" destOrd="0" presId="urn:microsoft.com/office/officeart/2005/8/layout/vProcess5"/>
    <dgm:cxn modelId="{9D49E910-A094-D94F-AAB8-75360608640D}" type="presOf" srcId="{8C9E0674-A1EE-0342-B866-81540EAFB709}" destId="{7D77F2BD-53EB-8A47-BBA2-7670171496DC}" srcOrd="1" destOrd="0" presId="urn:microsoft.com/office/officeart/2005/8/layout/vProcess5"/>
    <dgm:cxn modelId="{FB842D16-9715-4546-86DA-03CA58B252EB}" type="presOf" srcId="{CEE55C27-3257-5B4E-B867-9143F14351A2}" destId="{BC7F52D7-EF27-FF47-8BAD-C5936DF89E2B}" srcOrd="0" destOrd="0" presId="urn:microsoft.com/office/officeart/2005/8/layout/vProcess5"/>
    <dgm:cxn modelId="{7ED91726-F3A6-CF44-B836-CE924C589F0E}" srcId="{D963422C-4933-4E4F-A318-6E15792EED86}" destId="{CEE55C27-3257-5B4E-B867-9143F14351A2}" srcOrd="4" destOrd="0" parTransId="{75224A9A-E818-4A41-A464-7BE8BE11380F}" sibTransId="{0FF1DD31-16C1-9340-A16F-5F0B98BAAC34}"/>
    <dgm:cxn modelId="{E64A9341-BF1F-3F48-8938-92364E8D90FF}" type="presOf" srcId="{A8EAC583-981D-0B4F-9DA4-D11DB7AA3DFE}" destId="{53342F40-E919-2447-B32C-D302D90B7656}" srcOrd="0" destOrd="0" presId="urn:microsoft.com/office/officeart/2005/8/layout/vProcess5"/>
    <dgm:cxn modelId="{3DCEB547-C0EE-BA46-B393-84E863E82346}" type="presOf" srcId="{8C9E0674-A1EE-0342-B866-81540EAFB709}" destId="{6887FC1C-8889-1E48-9FE2-43FA86038FEB}" srcOrd="0" destOrd="0" presId="urn:microsoft.com/office/officeart/2005/8/layout/vProcess5"/>
    <dgm:cxn modelId="{49482359-5E79-4641-A79E-7948BC2B7D76}" type="presOf" srcId="{FC4E6697-ADD9-D549-AE15-56A18FBEE9DF}" destId="{D4E2399C-96A8-D041-A8A8-D4B85B861B20}" srcOrd="0" destOrd="0" presId="urn:microsoft.com/office/officeart/2005/8/layout/vProcess5"/>
    <dgm:cxn modelId="{6D8EE359-8728-624F-B576-FA0B6E929E33}" type="presOf" srcId="{83AAE22E-EED9-8240-B6A4-C3ACE50794D6}" destId="{BD89BDF0-9FEF-B940-96FC-23C902480E25}" srcOrd="1" destOrd="0" presId="urn:microsoft.com/office/officeart/2005/8/layout/vProcess5"/>
    <dgm:cxn modelId="{B7275C72-A494-BC43-9A22-8402A437592A}" type="presOf" srcId="{FC4E6697-ADD9-D549-AE15-56A18FBEE9DF}" destId="{0E157950-4397-CE44-BA98-C80CD8EF98B9}" srcOrd="1" destOrd="0" presId="urn:microsoft.com/office/officeart/2005/8/layout/vProcess5"/>
    <dgm:cxn modelId="{8474FA8C-7F02-4E4C-B74A-04A03060C543}" srcId="{D963422C-4933-4E4F-A318-6E15792EED86}" destId="{FACF5330-F16B-4042-9FBA-66E69F73F693}" srcOrd="5" destOrd="0" parTransId="{8A915E29-706C-3849-ACDB-31521B1C34CA}" sibTransId="{C38E5CE0-3EA9-3B4C-AAC4-6D3FCF6D56DD}"/>
    <dgm:cxn modelId="{5E76B690-E509-1944-8516-DDFE031997D3}" srcId="{D963422C-4933-4E4F-A318-6E15792EED86}" destId="{AADCA949-2BD8-C74E-A703-6DB241ACC2BC}" srcOrd="6" destOrd="0" parTransId="{88D1500C-BFEF-604A-9B45-7D8E46F4A584}" sibTransId="{6D502F62-24D4-A843-8F37-B16EB200F54A}"/>
    <dgm:cxn modelId="{3315BB90-317C-7E47-96A6-9050D459D27F}" srcId="{D963422C-4933-4E4F-A318-6E15792EED86}" destId="{A8A57965-E30A-5141-A3C0-786B9CF88357}" srcOrd="0" destOrd="0" parTransId="{61123BA5-5394-A64F-A228-99A360DBF98A}" sibTransId="{21775DFC-8BD2-5045-8BAB-B10AAE193131}"/>
    <dgm:cxn modelId="{68860891-D68E-F14E-A623-F5F8EFC26E3F}" type="presOf" srcId="{83AAE22E-EED9-8240-B6A4-C3ACE50794D6}" destId="{CE6BE67F-80C3-FA43-840E-4C6F9D0F84D0}" srcOrd="0" destOrd="0" presId="urn:microsoft.com/office/officeart/2005/8/layout/vProcess5"/>
    <dgm:cxn modelId="{9318359F-A566-E642-9CB0-4D6552B6DA84}" type="presOf" srcId="{21775DFC-8BD2-5045-8BAB-B10AAE193131}" destId="{7B6A9206-D716-A442-B6CE-CBBF56A0C1B9}" srcOrd="0" destOrd="0" presId="urn:microsoft.com/office/officeart/2005/8/layout/vProcess5"/>
    <dgm:cxn modelId="{489183A1-406D-E74D-B250-489587AD9137}" type="presOf" srcId="{CEE55C27-3257-5B4E-B867-9143F14351A2}" destId="{ECDEE29B-2995-9B4D-9141-CB60414110FE}" srcOrd="1" destOrd="0" presId="urn:microsoft.com/office/officeart/2005/8/layout/vProcess5"/>
    <dgm:cxn modelId="{61A996A6-0747-734D-8AAA-D9BE632A49F5}" type="presOf" srcId="{B336F921-CD97-1548-ACFD-A8E71F617ED0}" destId="{8FDE76A9-231D-A94B-BB5F-32DC15673F45}" srcOrd="0" destOrd="0" presId="urn:microsoft.com/office/officeart/2005/8/layout/vProcess5"/>
    <dgm:cxn modelId="{1EFF7DAE-F9EE-0841-8BCF-C34D7C75BBA3}" srcId="{D963422C-4933-4E4F-A318-6E15792EED86}" destId="{FC4E6697-ADD9-D549-AE15-56A18FBEE9DF}" srcOrd="1" destOrd="0" parTransId="{8449AF19-2A63-8147-836E-6765580640B9}" sibTransId="{A8EAC583-981D-0B4F-9DA4-D11DB7AA3DFE}"/>
    <dgm:cxn modelId="{621A5BB5-10CC-B245-973F-3C6DBB8414AE}" type="presOf" srcId="{D963422C-4933-4E4F-A318-6E15792EED86}" destId="{CA2DE2FB-FE97-C245-9E2E-7CF1CE47365C}" srcOrd="0" destOrd="0" presId="urn:microsoft.com/office/officeart/2005/8/layout/vProcess5"/>
    <dgm:cxn modelId="{53E661CC-7EF2-7E4C-9C9E-F8D42DE817BD}" type="presOf" srcId="{A8A57965-E30A-5141-A3C0-786B9CF88357}" destId="{C89F4822-0EC1-0C45-BE74-23142E2F9295}" srcOrd="0" destOrd="0" presId="urn:microsoft.com/office/officeart/2005/8/layout/vProcess5"/>
    <dgm:cxn modelId="{B5D436D8-7272-4445-B2ED-8BAA59F01C8D}" srcId="{D963422C-4933-4E4F-A318-6E15792EED86}" destId="{83AAE22E-EED9-8240-B6A4-C3ACE50794D6}" srcOrd="2" destOrd="0" parTransId="{6A2107EB-D0E0-3C43-A77A-36F30909A8F6}" sibTransId="{12D4CEB2-89FE-AC4B-ACB9-DB7B7214FA77}"/>
    <dgm:cxn modelId="{D3DAA4EE-AC5C-BA4D-86A8-32179DD1CFBE}" srcId="{D963422C-4933-4E4F-A318-6E15792EED86}" destId="{8C9E0674-A1EE-0342-B866-81540EAFB709}" srcOrd="3" destOrd="0" parTransId="{DC80A270-89E4-E940-9B7A-1C9B1C70DF44}" sibTransId="{B336F921-CD97-1548-ACFD-A8E71F617ED0}"/>
    <dgm:cxn modelId="{05D97EF0-46F6-EF49-8024-24D7B5204FC1}" type="presOf" srcId="{A8A57965-E30A-5141-A3C0-786B9CF88357}" destId="{36BBDD8F-75DE-A649-B989-FA7CAB9837C1}" srcOrd="1" destOrd="0" presId="urn:microsoft.com/office/officeart/2005/8/layout/vProcess5"/>
    <dgm:cxn modelId="{40220319-C8D8-554B-9818-A4CAC1E476C2}" type="presParOf" srcId="{CA2DE2FB-FE97-C245-9E2E-7CF1CE47365C}" destId="{5974EC9B-ED21-F042-87D8-F3D567281574}" srcOrd="0" destOrd="0" presId="urn:microsoft.com/office/officeart/2005/8/layout/vProcess5"/>
    <dgm:cxn modelId="{8B586C77-5C02-EC47-A98F-C7799FDB2583}" type="presParOf" srcId="{CA2DE2FB-FE97-C245-9E2E-7CF1CE47365C}" destId="{C89F4822-0EC1-0C45-BE74-23142E2F9295}" srcOrd="1" destOrd="0" presId="urn:microsoft.com/office/officeart/2005/8/layout/vProcess5"/>
    <dgm:cxn modelId="{ED7DB21F-FC17-8046-B1A2-FBF750FC1483}" type="presParOf" srcId="{CA2DE2FB-FE97-C245-9E2E-7CF1CE47365C}" destId="{D4E2399C-96A8-D041-A8A8-D4B85B861B20}" srcOrd="2" destOrd="0" presId="urn:microsoft.com/office/officeart/2005/8/layout/vProcess5"/>
    <dgm:cxn modelId="{838517D4-27D6-6D4F-BF6E-329BE9E5AAB3}" type="presParOf" srcId="{CA2DE2FB-FE97-C245-9E2E-7CF1CE47365C}" destId="{CE6BE67F-80C3-FA43-840E-4C6F9D0F84D0}" srcOrd="3" destOrd="0" presId="urn:microsoft.com/office/officeart/2005/8/layout/vProcess5"/>
    <dgm:cxn modelId="{87517E8C-04DC-1347-B2D1-5876BB57CF0D}" type="presParOf" srcId="{CA2DE2FB-FE97-C245-9E2E-7CF1CE47365C}" destId="{6887FC1C-8889-1E48-9FE2-43FA86038FEB}" srcOrd="4" destOrd="0" presId="urn:microsoft.com/office/officeart/2005/8/layout/vProcess5"/>
    <dgm:cxn modelId="{D97A0FD9-484D-0A4C-AA6A-81927A7B8501}" type="presParOf" srcId="{CA2DE2FB-FE97-C245-9E2E-7CF1CE47365C}" destId="{BC7F52D7-EF27-FF47-8BAD-C5936DF89E2B}" srcOrd="5" destOrd="0" presId="urn:microsoft.com/office/officeart/2005/8/layout/vProcess5"/>
    <dgm:cxn modelId="{056846D0-5A52-BC46-BAB7-471E7F82A8B1}" type="presParOf" srcId="{CA2DE2FB-FE97-C245-9E2E-7CF1CE47365C}" destId="{7B6A9206-D716-A442-B6CE-CBBF56A0C1B9}" srcOrd="6" destOrd="0" presId="urn:microsoft.com/office/officeart/2005/8/layout/vProcess5"/>
    <dgm:cxn modelId="{D03E5CE3-0309-834C-8038-A9D7487F592D}" type="presParOf" srcId="{CA2DE2FB-FE97-C245-9E2E-7CF1CE47365C}" destId="{53342F40-E919-2447-B32C-D302D90B7656}" srcOrd="7" destOrd="0" presId="urn:microsoft.com/office/officeart/2005/8/layout/vProcess5"/>
    <dgm:cxn modelId="{4DDB09BD-056E-4940-A900-89D87693638F}" type="presParOf" srcId="{CA2DE2FB-FE97-C245-9E2E-7CF1CE47365C}" destId="{6FB4990B-EA71-004A-8EDF-2AE719330FDE}" srcOrd="8" destOrd="0" presId="urn:microsoft.com/office/officeart/2005/8/layout/vProcess5"/>
    <dgm:cxn modelId="{02426170-3C19-7640-BE84-9905968A426A}" type="presParOf" srcId="{CA2DE2FB-FE97-C245-9E2E-7CF1CE47365C}" destId="{8FDE76A9-231D-A94B-BB5F-32DC15673F45}" srcOrd="9" destOrd="0" presId="urn:microsoft.com/office/officeart/2005/8/layout/vProcess5"/>
    <dgm:cxn modelId="{2E389820-6EC4-4446-892C-11D3E9FA7F70}" type="presParOf" srcId="{CA2DE2FB-FE97-C245-9E2E-7CF1CE47365C}" destId="{36BBDD8F-75DE-A649-B989-FA7CAB9837C1}" srcOrd="10" destOrd="0" presId="urn:microsoft.com/office/officeart/2005/8/layout/vProcess5"/>
    <dgm:cxn modelId="{3E321349-CBA6-3F40-8E3E-DF494F83D0B4}" type="presParOf" srcId="{CA2DE2FB-FE97-C245-9E2E-7CF1CE47365C}" destId="{0E157950-4397-CE44-BA98-C80CD8EF98B9}" srcOrd="11" destOrd="0" presId="urn:microsoft.com/office/officeart/2005/8/layout/vProcess5"/>
    <dgm:cxn modelId="{4B8CA315-5195-CF4C-B9BD-7B8FCC3E8B6A}" type="presParOf" srcId="{CA2DE2FB-FE97-C245-9E2E-7CF1CE47365C}" destId="{BD89BDF0-9FEF-B940-96FC-23C902480E25}" srcOrd="12" destOrd="0" presId="urn:microsoft.com/office/officeart/2005/8/layout/vProcess5"/>
    <dgm:cxn modelId="{1FE57AC6-8E8A-DA4D-B67D-3F13FA6FBA87}" type="presParOf" srcId="{CA2DE2FB-FE97-C245-9E2E-7CF1CE47365C}" destId="{7D77F2BD-53EB-8A47-BBA2-7670171496DC}" srcOrd="13" destOrd="0" presId="urn:microsoft.com/office/officeart/2005/8/layout/vProcess5"/>
    <dgm:cxn modelId="{3D2EDB7C-1F9B-AD43-B6C3-88115610C467}" type="presParOf" srcId="{CA2DE2FB-FE97-C245-9E2E-7CF1CE47365C}" destId="{ECDEE29B-2995-9B4D-9141-CB60414110FE}" srcOrd="14"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F4822-0EC1-0C45-BE74-23142E2F9295}">
      <dsp:nvSpPr>
        <dsp:cNvPr id="0" name=""/>
        <dsp:cNvSpPr/>
      </dsp:nvSpPr>
      <dsp:spPr>
        <a:xfrm>
          <a:off x="13785" y="0"/>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GBS data was QC, demultiplexed and trimmed to generate a unique data set for each of the samples</a:t>
          </a:r>
        </a:p>
      </dsp:txBody>
      <dsp:txXfrm>
        <a:off x="78556" y="64771"/>
        <a:ext cx="4929151" cy="2081919"/>
      </dsp:txXfrm>
    </dsp:sp>
    <dsp:sp modelId="{D4E2399C-96A8-D041-A8A8-D4B85B861B20}">
      <dsp:nvSpPr>
        <dsp:cNvPr id="0" name=""/>
        <dsp:cNvSpPr/>
      </dsp:nvSpPr>
      <dsp:spPr>
        <a:xfrm>
          <a:off x="565608" y="2518609"/>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Unique sequencing tags (USTs) were identified and quantified for each sample</a:t>
          </a:r>
        </a:p>
      </dsp:txBody>
      <dsp:txXfrm>
        <a:off x="630379" y="2583380"/>
        <a:ext cx="5441631" cy="2081919"/>
      </dsp:txXfrm>
    </dsp:sp>
    <dsp:sp modelId="{CE6BE67F-80C3-FA43-840E-4C6F9D0F84D0}">
      <dsp:nvSpPr>
        <dsp:cNvPr id="0" name=""/>
        <dsp:cNvSpPr/>
      </dsp:nvSpPr>
      <dsp:spPr>
        <a:xfrm>
          <a:off x="1131216" y="5037218"/>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A local database containing all bacterial and fungal currently available genome sequences at NCBI was created to BLAST identified USTs</a:t>
          </a:r>
        </a:p>
      </dsp:txBody>
      <dsp:txXfrm>
        <a:off x="1195987" y="5101989"/>
        <a:ext cx="5441631" cy="2081919"/>
      </dsp:txXfrm>
    </dsp:sp>
    <dsp:sp modelId="{6887FC1C-8889-1E48-9FE2-43FA86038FEB}">
      <dsp:nvSpPr>
        <dsp:cNvPr id="0" name=""/>
        <dsp:cNvSpPr/>
      </dsp:nvSpPr>
      <dsp:spPr>
        <a:xfrm>
          <a:off x="1696824" y="7555827"/>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Reads presenting similarity &gt; e</a:t>
          </a:r>
          <a:r>
            <a:rPr lang="en-US" sz="3000" kern="1200" baseline="30000" dirty="0"/>
            <a:t>-20</a:t>
          </a:r>
          <a:r>
            <a:rPr lang="en-US" sz="3000" kern="1200" dirty="0"/>
            <a:t>  &amp; match- mismatch values= 1-2 were considered matches for the given microbial species</a:t>
          </a:r>
        </a:p>
      </dsp:txBody>
      <dsp:txXfrm>
        <a:off x="1761595" y="7620598"/>
        <a:ext cx="5441631" cy="2081919"/>
      </dsp:txXfrm>
    </dsp:sp>
    <dsp:sp modelId="{BC7F52D7-EF27-FF47-8BAD-C5936DF89E2B}">
      <dsp:nvSpPr>
        <dsp:cNvPr id="0" name=""/>
        <dsp:cNvSpPr/>
      </dsp:nvSpPr>
      <dsp:spPr>
        <a:xfrm>
          <a:off x="2262432" y="10074436"/>
          <a:ext cx="7574231" cy="221146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Font typeface="Calibri" panose="020F0502020204030204" pitchFamily="34" charset="0"/>
            <a:buNone/>
          </a:pPr>
          <a:r>
            <a:rPr lang="en-US" sz="3000" kern="1200" dirty="0"/>
            <a:t>Microbe relative abundance was inferred for each sample standardizing the number of USTs present by the total number of reads in each sample</a:t>
          </a:r>
        </a:p>
      </dsp:txBody>
      <dsp:txXfrm>
        <a:off x="2327203" y="10139207"/>
        <a:ext cx="5441631" cy="2081919"/>
      </dsp:txXfrm>
    </dsp:sp>
    <dsp:sp modelId="{7B6A9206-D716-A442-B6CE-CBBF56A0C1B9}">
      <dsp:nvSpPr>
        <dsp:cNvPr id="0" name=""/>
        <dsp:cNvSpPr/>
      </dsp:nvSpPr>
      <dsp:spPr>
        <a:xfrm>
          <a:off x="6136781" y="1615595"/>
          <a:ext cx="1437450" cy="143745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6460207" y="1615595"/>
        <a:ext cx="790598" cy="1081681"/>
      </dsp:txXfrm>
    </dsp:sp>
    <dsp:sp modelId="{53342F40-E919-2447-B32C-D302D90B7656}">
      <dsp:nvSpPr>
        <dsp:cNvPr id="0" name=""/>
        <dsp:cNvSpPr/>
      </dsp:nvSpPr>
      <dsp:spPr>
        <a:xfrm>
          <a:off x="6702389" y="4134204"/>
          <a:ext cx="1437450" cy="143745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025815" y="4134204"/>
        <a:ext cx="790598" cy="1081681"/>
      </dsp:txXfrm>
    </dsp:sp>
    <dsp:sp modelId="{6FB4990B-EA71-004A-8EDF-2AE719330FDE}">
      <dsp:nvSpPr>
        <dsp:cNvPr id="0" name=""/>
        <dsp:cNvSpPr/>
      </dsp:nvSpPr>
      <dsp:spPr>
        <a:xfrm>
          <a:off x="7267997" y="6615956"/>
          <a:ext cx="1437450" cy="143745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591423" y="6615956"/>
        <a:ext cx="790598" cy="1081681"/>
      </dsp:txXfrm>
    </dsp:sp>
    <dsp:sp modelId="{8FDE76A9-231D-A94B-BB5F-32DC15673F45}">
      <dsp:nvSpPr>
        <dsp:cNvPr id="0" name=""/>
        <dsp:cNvSpPr/>
      </dsp:nvSpPr>
      <dsp:spPr>
        <a:xfrm>
          <a:off x="7833605" y="9159136"/>
          <a:ext cx="1437450" cy="143745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157031" y="9159136"/>
        <a:ext cx="790598" cy="108168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4/15/21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4/15/21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561115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76E875DB-924A-7E40-BC3B-C78A241B794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1" name="Text Placeholder 76">
            <a:extLst>
              <a:ext uri="{FF2B5EF4-FFF2-40B4-BE49-F238E27FC236}">
                <a16:creationId xmlns:a16="http://schemas.microsoft.com/office/drawing/2014/main" id="{83D8C485-82D1-A04A-AA78-C554A9ECB43D}"/>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a:extLst>
              <a:ext uri="{FF2B5EF4-FFF2-40B4-BE49-F238E27FC236}">
                <a16:creationId xmlns:a16="http://schemas.microsoft.com/office/drawing/2014/main" id="{CBC470FB-9A4D-1549-9DD0-8846678DDA54}"/>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698419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7" name="Text Placeholder 76">
            <a:extLst>
              <a:ext uri="{FF2B5EF4-FFF2-40B4-BE49-F238E27FC236}">
                <a16:creationId xmlns:a16="http://schemas.microsoft.com/office/drawing/2014/main" id="{4CE62234-A8B9-5C42-BEE6-9B7A16254231}"/>
              </a:ext>
            </a:extLst>
          </p:cNvPr>
          <p:cNvSpPr>
            <a:spLocks noGrp="1"/>
          </p:cNvSpPr>
          <p:nvPr>
            <p:ph type="body" sz="quarter" idx="150" hasCustomPrompt="1"/>
          </p:nvPr>
        </p:nvSpPr>
        <p:spPr>
          <a:xfrm>
            <a:off x="5932593" y="3073871"/>
            <a:ext cx="31998968" cy="811493"/>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8" name="Text Placeholder 76">
            <a:extLst>
              <a:ext uri="{FF2B5EF4-FFF2-40B4-BE49-F238E27FC236}">
                <a16:creationId xmlns:a16="http://schemas.microsoft.com/office/drawing/2014/main" id="{06F7B857-2D87-4040-9ECD-A0EA5C772BFA}"/>
              </a:ext>
            </a:extLst>
          </p:cNvPr>
          <p:cNvSpPr>
            <a:spLocks noGrp="1"/>
          </p:cNvSpPr>
          <p:nvPr>
            <p:ph type="body" sz="quarter" idx="151" hasCustomPrompt="1"/>
          </p:nvPr>
        </p:nvSpPr>
        <p:spPr>
          <a:xfrm>
            <a:off x="5932593" y="1864506"/>
            <a:ext cx="31998968"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9" name="Text Placeholder 76">
            <a:extLst>
              <a:ext uri="{FF2B5EF4-FFF2-40B4-BE49-F238E27FC236}">
                <a16:creationId xmlns:a16="http://schemas.microsoft.com/office/drawing/2014/main" id="{DEF6F92D-C8EB-CA42-94FA-569F2966890A}"/>
              </a:ext>
            </a:extLst>
          </p:cNvPr>
          <p:cNvSpPr>
            <a:spLocks noGrp="1"/>
          </p:cNvSpPr>
          <p:nvPr>
            <p:ph type="body" sz="quarter" idx="153" hasCustomPrompt="1"/>
          </p:nvPr>
        </p:nvSpPr>
        <p:spPr>
          <a:xfrm>
            <a:off x="5932593" y="389601"/>
            <a:ext cx="31998968"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ifold - Wide Center">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5276" y="5627417"/>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483429" y="476405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463686" y="14458954"/>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483427" y="13627705"/>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3355721"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3355721"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3355721"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3355721"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3355721"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3355721"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1" name="Text Placeholder 76">
            <a:extLst>
              <a:ext uri="{FF2B5EF4-FFF2-40B4-BE49-F238E27FC236}">
                <a16:creationId xmlns:a16="http://schemas.microsoft.com/office/drawing/2014/main" id="{B6DE2136-7A06-9640-AC63-608DDA9A8053}"/>
              </a:ext>
            </a:extLst>
          </p:cNvPr>
          <p:cNvSpPr>
            <a:spLocks noGrp="1"/>
          </p:cNvSpPr>
          <p:nvPr>
            <p:ph type="body" sz="quarter" idx="150" hasCustomPrompt="1"/>
          </p:nvPr>
        </p:nvSpPr>
        <p:spPr>
          <a:xfrm>
            <a:off x="10972800" y="2998183"/>
            <a:ext cx="21945602" cy="887181"/>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2" name="Text Placeholder 76">
            <a:extLst>
              <a:ext uri="{FF2B5EF4-FFF2-40B4-BE49-F238E27FC236}">
                <a16:creationId xmlns:a16="http://schemas.microsoft.com/office/drawing/2014/main" id="{A84C77E4-7E5C-1143-834F-F3FC329197F1}"/>
              </a:ext>
            </a:extLst>
          </p:cNvPr>
          <p:cNvSpPr>
            <a:spLocks noGrp="1"/>
          </p:cNvSpPr>
          <p:nvPr>
            <p:ph type="body" sz="quarter" idx="151" hasCustomPrompt="1"/>
          </p:nvPr>
        </p:nvSpPr>
        <p:spPr>
          <a:xfrm>
            <a:off x="10972799" y="1864506"/>
            <a:ext cx="21907501" cy="1133677"/>
          </a:xfrm>
          <a:prstGeom prst="rect">
            <a:avLst/>
          </a:prstGeom>
        </p:spPr>
        <p:txBody>
          <a:bodyPr anchor="t" anchorCtr="1">
            <a:normAutofit/>
          </a:bodyPr>
          <a:lstStyle>
            <a:lvl1pPr marL="0" indent="0" algn="ctr">
              <a:buFontTx/>
              <a:buNone/>
              <a:defRPr sz="60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3" name="Text Placeholder 76">
            <a:extLst>
              <a:ext uri="{FF2B5EF4-FFF2-40B4-BE49-F238E27FC236}">
                <a16:creationId xmlns:a16="http://schemas.microsoft.com/office/drawing/2014/main" id="{2FB55FAA-40D2-C542-AD36-F712E24983F2}"/>
              </a:ext>
            </a:extLst>
          </p:cNvPr>
          <p:cNvSpPr>
            <a:spLocks noGrp="1"/>
          </p:cNvSpPr>
          <p:nvPr>
            <p:ph type="body" sz="quarter" idx="153" hasCustomPrompt="1"/>
          </p:nvPr>
        </p:nvSpPr>
        <p:spPr>
          <a:xfrm>
            <a:off x="10972799" y="389601"/>
            <a:ext cx="21907501" cy="1327233"/>
          </a:xfrm>
          <a:prstGeom prst="rect">
            <a:avLst/>
          </a:prstGeom>
        </p:spPr>
        <p:txBody>
          <a:bodyPr anchor="t" anchorCtr="1">
            <a:normAutofit/>
          </a:bodyPr>
          <a:lstStyle>
            <a:lvl1pPr marL="0" indent="0" algn="ctr">
              <a:buFontTx/>
              <a:buNone/>
              <a:defRPr sz="88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D94EDD1F-4B42-4F45-B0C1-C160AF13FA7C}"/>
              </a:ext>
            </a:extLst>
          </p:cNvPr>
          <p:cNvGrpSpPr/>
          <p:nvPr userDrawn="1"/>
        </p:nvGrpSpPr>
        <p:grpSpPr>
          <a:xfrm>
            <a:off x="-43304" y="11286"/>
            <a:ext cx="43905392" cy="4120075"/>
            <a:chOff x="-43304" y="11286"/>
            <a:chExt cx="43905392" cy="4120075"/>
          </a:xfrm>
        </p:grpSpPr>
        <p:sp>
          <p:nvSpPr>
            <p:cNvPr id="5" name="Rectangle 4">
              <a:extLst>
                <a:ext uri="{FF2B5EF4-FFF2-40B4-BE49-F238E27FC236}">
                  <a16:creationId xmlns:a16="http://schemas.microsoft.com/office/drawing/2014/main" id="{97302FB6-4FEE-7344-8AB3-832C3327102F}"/>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userDrawn="1"/>
          </p:nvGrpSpPr>
          <p:grpSpPr>
            <a:xfrm>
              <a:off x="-43304" y="11286"/>
              <a:ext cx="43905392" cy="4036528"/>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graphicFrame>
        <p:nvGraphicFramePr>
          <p:cNvPr id="74" name="Table 73">
            <a:extLst>
              <a:ext uri="{FF2B5EF4-FFF2-40B4-BE49-F238E27FC236}">
                <a16:creationId xmlns:a16="http://schemas.microsoft.com/office/drawing/2014/main" id="{5F218D9D-7B98-FE45-89BA-6D5959DC2A3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73A943FF-505A-4C07-86EE-86D3E7A89CCA}"/>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21" name="Group 20">
            <a:extLst>
              <a:ext uri="{FF2B5EF4-FFF2-40B4-BE49-F238E27FC236}">
                <a16:creationId xmlns:a16="http://schemas.microsoft.com/office/drawing/2014/main" id="{57415EED-75C2-AE43-A5EF-4E2ABB3FB76B}"/>
              </a:ext>
            </a:extLst>
          </p:cNvPr>
          <p:cNvGrpSpPr/>
          <p:nvPr userDrawn="1"/>
        </p:nvGrpSpPr>
        <p:grpSpPr>
          <a:xfrm>
            <a:off x="-43304" y="11286"/>
            <a:ext cx="43905392" cy="4120075"/>
            <a:chOff x="-43304" y="11286"/>
            <a:chExt cx="43905392" cy="4120075"/>
          </a:xfrm>
        </p:grpSpPr>
        <p:sp>
          <p:nvSpPr>
            <p:cNvPr id="22" name="Rectangle 21">
              <a:extLst>
                <a:ext uri="{FF2B5EF4-FFF2-40B4-BE49-F238E27FC236}">
                  <a16:creationId xmlns:a16="http://schemas.microsoft.com/office/drawing/2014/main" id="{406D62EB-FE0C-0140-83E4-ED5A9E10203A}"/>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4220B3-A831-9C4F-9226-C23361689523}"/>
                </a:ext>
              </a:extLst>
            </p:cNvPr>
            <p:cNvGrpSpPr/>
            <p:nvPr userDrawn="1"/>
          </p:nvGrpSpPr>
          <p:grpSpPr>
            <a:xfrm>
              <a:off x="-43304" y="11286"/>
              <a:ext cx="43905392" cy="4036528"/>
              <a:chOff x="-14192" y="1382"/>
              <a:chExt cx="27451941" cy="4572641"/>
            </a:xfrm>
          </p:grpSpPr>
          <p:sp>
            <p:nvSpPr>
              <p:cNvPr id="24" name="Rectangle 16">
                <a:extLst>
                  <a:ext uri="{FF2B5EF4-FFF2-40B4-BE49-F238E27FC236}">
                    <a16:creationId xmlns:a16="http://schemas.microsoft.com/office/drawing/2014/main" id="{4376B7FE-11A5-384D-A302-91A839CAE7D7}"/>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16">
                <a:extLst>
                  <a:ext uri="{FF2B5EF4-FFF2-40B4-BE49-F238E27FC236}">
                    <a16:creationId xmlns:a16="http://schemas.microsoft.com/office/drawing/2014/main" id="{730BC0D8-BF0E-1E48-A5BA-DBE5EFF446CB}"/>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7CF719AE-E434-D547-8086-492C8B3F521B}"/>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extLst>
      <p:ext uri="{BB962C8B-B14F-4D97-AF65-F5344CB8AC3E}">
        <p14:creationId xmlns:p14="http://schemas.microsoft.com/office/powerpoint/2010/main" val="910171083"/>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8" name="Table 77">
            <a:extLst>
              <a:ext uri="{FF2B5EF4-FFF2-40B4-BE49-F238E27FC236}">
                <a16:creationId xmlns:a16="http://schemas.microsoft.com/office/drawing/2014/main" id="{5373C3A2-708A-CA45-9DA9-BCEAB1E0E126}"/>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7" name="Table 16">
            <a:extLst>
              <a:ext uri="{FF2B5EF4-FFF2-40B4-BE49-F238E27FC236}">
                <a16:creationId xmlns:a16="http://schemas.microsoft.com/office/drawing/2014/main" id="{A4D0F77F-6F82-47F2-B14E-3B9B3E495843}"/>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4" name="Group 23">
            <a:extLst>
              <a:ext uri="{FF2B5EF4-FFF2-40B4-BE49-F238E27FC236}">
                <a16:creationId xmlns:a16="http://schemas.microsoft.com/office/drawing/2014/main" id="{B1E7C499-DC71-C947-A6B6-EB19BA774C6A}"/>
              </a:ext>
            </a:extLst>
          </p:cNvPr>
          <p:cNvGrpSpPr/>
          <p:nvPr userDrawn="1"/>
        </p:nvGrpSpPr>
        <p:grpSpPr>
          <a:xfrm>
            <a:off x="-43304" y="11286"/>
            <a:ext cx="43905392" cy="4120075"/>
            <a:chOff x="-43304" y="11286"/>
            <a:chExt cx="43905392" cy="4120075"/>
          </a:xfrm>
        </p:grpSpPr>
        <p:sp>
          <p:nvSpPr>
            <p:cNvPr id="25" name="Rectangle 24">
              <a:extLst>
                <a:ext uri="{FF2B5EF4-FFF2-40B4-BE49-F238E27FC236}">
                  <a16:creationId xmlns:a16="http://schemas.microsoft.com/office/drawing/2014/main" id="{6943A4C9-462C-4248-AA91-7B6B4581B716}"/>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65D9DA6-06BB-E34C-908B-960C1E52E1C3}"/>
                </a:ext>
              </a:extLst>
            </p:cNvPr>
            <p:cNvGrpSpPr/>
            <p:nvPr userDrawn="1"/>
          </p:nvGrpSpPr>
          <p:grpSpPr>
            <a:xfrm>
              <a:off x="-43304" y="11286"/>
              <a:ext cx="43905392" cy="4036528"/>
              <a:chOff x="-14192" y="1382"/>
              <a:chExt cx="27451941" cy="4572641"/>
            </a:xfrm>
          </p:grpSpPr>
          <p:sp>
            <p:nvSpPr>
              <p:cNvPr id="27" name="Rectangle 16">
                <a:extLst>
                  <a:ext uri="{FF2B5EF4-FFF2-40B4-BE49-F238E27FC236}">
                    <a16:creationId xmlns:a16="http://schemas.microsoft.com/office/drawing/2014/main" id="{EC8A9FF7-CCDD-0F43-A972-ADC3A60A8878}"/>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2B58685C-5C24-BB42-BBEC-9D0F1A445A14}"/>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15">
                <a:extLst>
                  <a:ext uri="{FF2B5EF4-FFF2-40B4-BE49-F238E27FC236}">
                    <a16:creationId xmlns:a16="http://schemas.microsoft.com/office/drawing/2014/main" id="{DDBC536C-5EEE-AF48-B458-69E40A47597E}"/>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Rounded Rectangle 36"/>
          <p:cNvSpPr/>
          <p:nvPr userDrawn="1"/>
        </p:nvSpPr>
        <p:spPr>
          <a:xfrm>
            <a:off x="483426"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332026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9308"/>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aphicFrame>
        <p:nvGraphicFramePr>
          <p:cNvPr id="79" name="Table 78">
            <a:extLst>
              <a:ext uri="{FF2B5EF4-FFF2-40B4-BE49-F238E27FC236}">
                <a16:creationId xmlns:a16="http://schemas.microsoft.com/office/drawing/2014/main" id="{95944D7C-C179-0F4A-B420-E9093CD11D4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6" name="Table 15">
            <a:extLst>
              <a:ext uri="{FF2B5EF4-FFF2-40B4-BE49-F238E27FC236}">
                <a16:creationId xmlns:a16="http://schemas.microsoft.com/office/drawing/2014/main" id="{38AC10A7-F1A6-46DA-969C-3A6C399D99F4}"/>
              </a:ext>
            </a:extLst>
          </p:cNvPr>
          <p:cNvGraphicFramePr>
            <a:graphicFrameLocks noGrp="1"/>
          </p:cNvGraphicFramePr>
          <p:nvPr userDrawn="1">
            <p:extLst>
              <p:ext uri="{D42A27DB-BD31-4B8C-83A1-F6EECF244321}">
                <p14:modId xmlns:p14="http://schemas.microsoft.com/office/powerpoint/2010/main" val="35683781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grpSp>
        <p:nvGrpSpPr>
          <p:cNvPr id="23" name="Group 22">
            <a:extLst>
              <a:ext uri="{FF2B5EF4-FFF2-40B4-BE49-F238E27FC236}">
                <a16:creationId xmlns:a16="http://schemas.microsoft.com/office/drawing/2014/main" id="{88AEE462-59D9-BC48-B1CD-C78EEF40212C}"/>
              </a:ext>
            </a:extLst>
          </p:cNvPr>
          <p:cNvGrpSpPr/>
          <p:nvPr userDrawn="1"/>
        </p:nvGrpSpPr>
        <p:grpSpPr>
          <a:xfrm>
            <a:off x="-43304" y="11286"/>
            <a:ext cx="43905392" cy="4120075"/>
            <a:chOff x="-43304" y="11286"/>
            <a:chExt cx="43905392" cy="4120075"/>
          </a:xfrm>
        </p:grpSpPr>
        <p:sp>
          <p:nvSpPr>
            <p:cNvPr id="24" name="Rectangle 23">
              <a:extLst>
                <a:ext uri="{FF2B5EF4-FFF2-40B4-BE49-F238E27FC236}">
                  <a16:creationId xmlns:a16="http://schemas.microsoft.com/office/drawing/2014/main" id="{31DAC20A-9B7F-7A4C-88ED-929E01D223C9}"/>
                </a:ext>
              </a:extLst>
            </p:cNvPr>
            <p:cNvSpPr/>
            <p:nvPr userDrawn="1"/>
          </p:nvSpPr>
          <p:spPr>
            <a:xfrm>
              <a:off x="-1" y="1106328"/>
              <a:ext cx="43854834" cy="3025033"/>
            </a:xfrm>
            <a:prstGeom prst="rect">
              <a:avLst/>
            </a:prstGeom>
            <a:gradFill flip="none" rotWithShape="1">
              <a:gsLst>
                <a:gs pos="0">
                  <a:schemeClr val="accent6"/>
                </a:gs>
                <a:gs pos="100000">
                  <a:schemeClr val="accent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8F40EC8-624E-234C-A5E5-CC7794589EA0}"/>
                </a:ext>
              </a:extLst>
            </p:cNvPr>
            <p:cNvGrpSpPr/>
            <p:nvPr userDrawn="1"/>
          </p:nvGrpSpPr>
          <p:grpSpPr>
            <a:xfrm>
              <a:off x="-43304" y="11286"/>
              <a:ext cx="43905392" cy="4036528"/>
              <a:chOff x="-14192" y="1382"/>
              <a:chExt cx="27451941" cy="4572641"/>
            </a:xfrm>
          </p:grpSpPr>
          <p:sp>
            <p:nvSpPr>
              <p:cNvPr id="26" name="Rectangle 16">
                <a:extLst>
                  <a:ext uri="{FF2B5EF4-FFF2-40B4-BE49-F238E27FC236}">
                    <a16:creationId xmlns:a16="http://schemas.microsoft.com/office/drawing/2014/main" id="{B0D06FD9-1BB8-8649-9A78-C78934370C9B}"/>
                  </a:ext>
                </a:extLst>
              </p:cNvPr>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2F081DFA-F21A-9E41-911A-1B69711D97EE}"/>
                  </a:ext>
                </a:extLst>
              </p:cNvPr>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15">
                <a:extLst>
                  <a:ext uri="{FF2B5EF4-FFF2-40B4-BE49-F238E27FC236}">
                    <a16:creationId xmlns:a16="http://schemas.microsoft.com/office/drawing/2014/main" id="{5425DB9E-358C-EE4C-8D75-8947C8800C66}"/>
                  </a:ext>
                </a:extLst>
              </p:cNvPr>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F26B43"/>
          </p15:clr>
        </p15:guide>
        <p15:guide id="2" pos="6912" userDrawn="1">
          <p15:clr>
            <a:srgbClr val="F26B43"/>
          </p15:clr>
        </p15:guide>
        <p15:guide id="3" pos="2071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diagramLayout" Target="../diagrams/layout1.xml"/><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2.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diagramDrawing" Target="../diagrams/drawing1.xml"/><Relationship Id="rId4" Type="http://schemas.openxmlformats.org/officeDocument/2006/relationships/image" Target="../media/image10.png"/><Relationship Id="rId9" Type="http://schemas.openxmlformats.org/officeDocument/2006/relationships/diagramColors" Target="../diagrams/colors1.xml"/><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12EF7-68E1-3C42-B83E-A6692A16780E}"/>
              </a:ext>
            </a:extLst>
          </p:cNvPr>
          <p:cNvSpPr>
            <a:spLocks noGrp="1"/>
          </p:cNvSpPr>
          <p:nvPr>
            <p:ph type="body" sz="quarter" idx="10"/>
          </p:nvPr>
        </p:nvSpPr>
        <p:spPr>
          <a:xfrm>
            <a:off x="459674" y="5247799"/>
            <a:ext cx="10056813" cy="26065575"/>
          </a:xfrm>
        </p:spPr>
        <p:txBody>
          <a:bodyPr/>
          <a:lstStyle/>
          <a:p>
            <a:pPr algn="just">
              <a:spcBef>
                <a:spcPts val="0"/>
              </a:spcBef>
              <a:spcAft>
                <a:spcPts val="600"/>
              </a:spcAft>
            </a:pPr>
            <a:r>
              <a:rPr lang="en-US" sz="2600" b="1" dirty="0"/>
              <a:t>Background: </a:t>
            </a:r>
            <a:r>
              <a:rPr lang="en-US" sz="2600" dirty="0"/>
              <a:t>One main challenge to modern agriculture resides on reducing its environmental impact while maintaining yield and quality. Healthy microbiomes provide services to plants by protecting them against disease and environmental insult. The development of new varieties with enhanced microbiome host capabilities has potential to increase sustainability by reducing use of non-renewable agronomic inputs (e.g. water, fertilizers, and pesticides)</a:t>
            </a:r>
            <a:r>
              <a:rPr lang="en-US" sz="2600" baseline="30000" dirty="0"/>
              <a:t>1</a:t>
            </a:r>
            <a:r>
              <a:rPr lang="en-US" sz="2600" dirty="0"/>
              <a:t>. To achieve this, it is paramount to first determine what are differences between microbiotas of the target crop and its wild counterparts, and then to identify what genes control plant microbiome assembly have been affected by domestication. Almost all current approaches used to characterize plant associated microbiotas are based on Next Generation Sequencing technologies. Equally, genotyping of large populations required for marker-assisted breeding is normally achieved using Next Generation Sequencing approaches. The development of a technique that concurrently provides both microbiota and host genotype information would reduce both  time and cost associated to future projects aimed at the development of new crop varieties with enhanced host capabilities</a:t>
            </a:r>
            <a:r>
              <a:rPr lang="en-US" sz="2600" baseline="30000" dirty="0"/>
              <a:t>2</a:t>
            </a:r>
            <a:r>
              <a:rPr lang="en-US" sz="2600" dirty="0"/>
              <a:t>. </a:t>
            </a:r>
          </a:p>
          <a:p>
            <a:pPr>
              <a:spcBef>
                <a:spcPts val="0"/>
              </a:spcBef>
            </a:pPr>
            <a:r>
              <a:rPr lang="en-US" sz="2600" b="1" dirty="0"/>
              <a:t>Project goals: </a:t>
            </a:r>
          </a:p>
          <a:p>
            <a:pPr algn="just"/>
            <a:r>
              <a:rPr lang="en-US" sz="2600" b="1" dirty="0"/>
              <a:t>1. </a:t>
            </a:r>
            <a:r>
              <a:rPr lang="en-US" sz="2600" dirty="0"/>
              <a:t>Test if Genotyping By Sequencing (GBS) data generated to genotype crop accessions, could be repurposed to characterize the microbiota of such individuals.</a:t>
            </a:r>
          </a:p>
          <a:p>
            <a:pPr algn="just"/>
            <a:r>
              <a:rPr lang="en-US" sz="2600" b="1" dirty="0"/>
              <a:t>2. </a:t>
            </a:r>
            <a:r>
              <a:rPr lang="en-US" sz="2600" dirty="0"/>
              <a:t>Characterize the leaf </a:t>
            </a:r>
            <a:r>
              <a:rPr lang="en-US" sz="2600" dirty="0" err="1"/>
              <a:t>endobiome</a:t>
            </a:r>
            <a:r>
              <a:rPr lang="en-US" sz="2600" dirty="0"/>
              <a:t> of cultivated and wild </a:t>
            </a:r>
            <a:r>
              <a:rPr lang="en-US" sz="2600" dirty="0" err="1"/>
              <a:t>enset</a:t>
            </a:r>
            <a:r>
              <a:rPr lang="en-US" sz="2600" dirty="0"/>
              <a:t> accessions</a:t>
            </a:r>
            <a:endParaRPr lang="en-US" sz="2600" b="1" dirty="0"/>
          </a:p>
          <a:p>
            <a:pPr algn="just">
              <a:spcBef>
                <a:spcPts val="0"/>
              </a:spcBef>
            </a:pPr>
            <a:r>
              <a:rPr lang="en-US" sz="2600" b="1" dirty="0" err="1"/>
              <a:t>Enset</a:t>
            </a:r>
            <a:r>
              <a:rPr lang="en-US" sz="2600" b="1" dirty="0"/>
              <a:t>, a case study: </a:t>
            </a:r>
            <a:r>
              <a:rPr lang="en-AU" sz="2600" dirty="0" err="1"/>
              <a:t>Enset</a:t>
            </a:r>
            <a:r>
              <a:rPr lang="en-AU" sz="2600" dirty="0"/>
              <a:t> (</a:t>
            </a:r>
            <a:r>
              <a:rPr lang="en-AU" sz="2600" i="1" dirty="0" err="1"/>
              <a:t>Ensete</a:t>
            </a:r>
            <a:r>
              <a:rPr lang="en-AU" sz="2600" i="1" dirty="0"/>
              <a:t> </a:t>
            </a:r>
            <a:r>
              <a:rPr lang="en-AU" sz="2600" i="1" dirty="0" err="1"/>
              <a:t>ventricosum</a:t>
            </a:r>
            <a:r>
              <a:rPr lang="en-AU" sz="2600" dirty="0"/>
              <a:t> (</a:t>
            </a:r>
            <a:r>
              <a:rPr lang="en-AU" sz="2600" dirty="0" err="1"/>
              <a:t>Welw</a:t>
            </a:r>
            <a:r>
              <a:rPr lang="en-AU" sz="2600" dirty="0"/>
              <a:t>.) </a:t>
            </a:r>
            <a:r>
              <a:rPr lang="en-AU" sz="2600" dirty="0" err="1"/>
              <a:t>Cheesman</a:t>
            </a:r>
            <a:r>
              <a:rPr lang="en-AU" sz="2600" dirty="0"/>
              <a:t>) is a crop that belongs to the Musaceae family </a:t>
            </a:r>
            <a:r>
              <a:rPr lang="en-AU" sz="2600" b="1" dirty="0"/>
              <a:t>(Fig.1)</a:t>
            </a:r>
            <a:r>
              <a:rPr lang="en-AU" sz="2600" dirty="0"/>
              <a:t>. </a:t>
            </a:r>
            <a:r>
              <a:rPr lang="en-AU" sz="2600" dirty="0" err="1"/>
              <a:t>Enset</a:t>
            </a:r>
            <a:r>
              <a:rPr lang="en-AU" sz="2600" dirty="0"/>
              <a:t> is thought to have been domesticated in Ethiopia</a:t>
            </a:r>
            <a:r>
              <a:rPr lang="en-AU" sz="2600" baseline="30000" dirty="0"/>
              <a:t>2</a:t>
            </a:r>
            <a:r>
              <a:rPr lang="en-AU" sz="2600" dirty="0"/>
              <a:t>. Previous research characterized the genetic differences between cultivated and wild </a:t>
            </a:r>
            <a:r>
              <a:rPr lang="en-AU" sz="2600" dirty="0" err="1"/>
              <a:t>enset</a:t>
            </a:r>
            <a:r>
              <a:rPr lang="en-AU" sz="2600" dirty="0"/>
              <a:t> using GBS data from 149 accessions </a:t>
            </a:r>
            <a:r>
              <a:rPr lang="en-AU" sz="2600" b="1" dirty="0"/>
              <a:t>(Fig 2)</a:t>
            </a:r>
            <a:r>
              <a:rPr lang="en-AU" sz="2600" baseline="30000" dirty="0"/>
              <a:t>3</a:t>
            </a:r>
            <a:r>
              <a:rPr lang="en-AU" sz="2600" dirty="0"/>
              <a:t>.  </a:t>
            </a:r>
            <a:endParaRPr lang="en-US" sz="2600" b="1" dirty="0"/>
          </a:p>
          <a:p>
            <a:endParaRPr lang="en-US" sz="2600"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b="1" dirty="0"/>
          </a:p>
          <a:p>
            <a:endParaRPr lang="en-US" sz="2600" b="1" dirty="0"/>
          </a:p>
          <a:p>
            <a:endParaRPr lang="en-US" sz="2600" b="1" dirty="0"/>
          </a:p>
          <a:p>
            <a:endParaRPr lang="en-US" sz="2600" b="1" dirty="0"/>
          </a:p>
          <a:p>
            <a:endParaRPr lang="en-US" sz="2600" b="1" dirty="0"/>
          </a:p>
          <a:p>
            <a:endParaRPr lang="en-US" sz="2600" b="1" dirty="0"/>
          </a:p>
          <a:p>
            <a:endParaRPr lang="en-US" sz="2600" b="1" dirty="0"/>
          </a:p>
          <a:p>
            <a:r>
              <a:rPr lang="en-US" sz="2600" b="1" i="1" dirty="0"/>
              <a:t>Fig 2. Analysis of genetic variability of </a:t>
            </a:r>
            <a:r>
              <a:rPr lang="en-US" sz="2600" b="1" i="1" dirty="0" err="1"/>
              <a:t>enset</a:t>
            </a:r>
            <a:r>
              <a:rPr lang="en-US" sz="2600" b="1" i="1" dirty="0"/>
              <a:t> in Ethiopia. </a:t>
            </a:r>
            <a:r>
              <a:rPr lang="en-AU" sz="2600" i="1" dirty="0"/>
              <a:t>Principal component analysis using 5169 GBS-based SNP markers generated from 120 cultivated and 21 wild </a:t>
            </a:r>
            <a:r>
              <a:rPr lang="en-AU" sz="2600" i="1" dirty="0" err="1"/>
              <a:t>enset</a:t>
            </a:r>
            <a:r>
              <a:rPr lang="en-AU" sz="2600" i="1" dirty="0"/>
              <a:t> accessions. Modified from</a:t>
            </a:r>
            <a:r>
              <a:rPr lang="en-AU" sz="2600" b="1" i="1" baseline="30000" dirty="0"/>
              <a:t>3</a:t>
            </a:r>
            <a:r>
              <a:rPr lang="en-US" sz="2600" i="1" dirty="0"/>
              <a:t>. </a:t>
            </a:r>
            <a:endParaRPr lang="en-US" sz="2600" b="1" i="1" dirty="0"/>
          </a:p>
        </p:txBody>
      </p:sp>
      <p:sp>
        <p:nvSpPr>
          <p:cNvPr id="20" name="Text Placeholder 19">
            <a:extLst>
              <a:ext uri="{FF2B5EF4-FFF2-40B4-BE49-F238E27FC236}">
                <a16:creationId xmlns:a16="http://schemas.microsoft.com/office/drawing/2014/main" id="{E7A09CF7-89F9-634E-8CEE-738134309482}"/>
              </a:ext>
            </a:extLst>
          </p:cNvPr>
          <p:cNvSpPr>
            <a:spLocks noGrp="1"/>
          </p:cNvSpPr>
          <p:nvPr>
            <p:ph type="body" sz="quarter" idx="11"/>
          </p:nvPr>
        </p:nvSpPr>
        <p:spPr/>
        <p:txBody>
          <a:bodyPr/>
          <a:lstStyle/>
          <a:p>
            <a:r>
              <a:rPr lang="en-US" dirty="0"/>
              <a:t>Introduction</a:t>
            </a:r>
          </a:p>
        </p:txBody>
      </p:sp>
      <p:sp>
        <p:nvSpPr>
          <p:cNvPr id="22" name="Text Placeholder 21">
            <a:extLst>
              <a:ext uri="{FF2B5EF4-FFF2-40B4-BE49-F238E27FC236}">
                <a16:creationId xmlns:a16="http://schemas.microsoft.com/office/drawing/2014/main" id="{4D87EC12-EE74-7440-8AC9-97DC243E7FC0}"/>
              </a:ext>
            </a:extLst>
          </p:cNvPr>
          <p:cNvSpPr>
            <a:spLocks noGrp="1"/>
          </p:cNvSpPr>
          <p:nvPr>
            <p:ph type="body" sz="quarter" idx="21"/>
          </p:nvPr>
        </p:nvSpPr>
        <p:spPr>
          <a:xfrm>
            <a:off x="11428410" y="5247799"/>
            <a:ext cx="10048874" cy="12858883"/>
          </a:xfrm>
        </p:spPr>
        <p:txBody>
          <a:bodyPr/>
          <a:lstStyle/>
          <a:p>
            <a:pPr algn="just">
              <a:spcBef>
                <a:spcPts val="0"/>
              </a:spcBef>
              <a:spcAft>
                <a:spcPts val="600"/>
              </a:spcAft>
            </a:pPr>
            <a:r>
              <a:rPr lang="en-US" sz="2600" b="1" dirty="0"/>
              <a:t>Field work: </a:t>
            </a:r>
            <a:r>
              <a:rPr lang="en-AU" sz="2600" dirty="0"/>
              <a:t>Leaf samples were collected from 149 </a:t>
            </a:r>
            <a:r>
              <a:rPr lang="en-AU" sz="2600" dirty="0" err="1"/>
              <a:t>enset</a:t>
            </a:r>
            <a:r>
              <a:rPr lang="en-AU" sz="2600" dirty="0"/>
              <a:t> samples (125 domestic and 24 wild) growing in six of the major </a:t>
            </a:r>
            <a:r>
              <a:rPr lang="en-AU" sz="2600" dirty="0" err="1"/>
              <a:t>enset</a:t>
            </a:r>
            <a:r>
              <a:rPr lang="en-AU" sz="2600" dirty="0"/>
              <a:t> producing regions in Ethiopia: Dawro, </a:t>
            </a:r>
            <a:r>
              <a:rPr lang="en-AU" sz="2600" dirty="0" err="1"/>
              <a:t>Guragie</a:t>
            </a:r>
            <a:r>
              <a:rPr lang="en-AU" sz="2600" dirty="0"/>
              <a:t>, </a:t>
            </a:r>
            <a:r>
              <a:rPr lang="en-AU" sz="2600" dirty="0" err="1"/>
              <a:t>Keffa</a:t>
            </a:r>
            <a:r>
              <a:rPr lang="en-AU" sz="2600" dirty="0"/>
              <a:t>, South </a:t>
            </a:r>
            <a:r>
              <a:rPr lang="en-AU" sz="2600" dirty="0" err="1"/>
              <a:t>Omo</a:t>
            </a:r>
            <a:r>
              <a:rPr lang="en-AU" sz="2600" dirty="0"/>
              <a:t>, </a:t>
            </a:r>
            <a:r>
              <a:rPr lang="en-AU" sz="2600" dirty="0" err="1"/>
              <a:t>Sheka</a:t>
            </a:r>
            <a:r>
              <a:rPr lang="en-AU" sz="2600" dirty="0"/>
              <a:t>, and Sidama</a:t>
            </a:r>
            <a:r>
              <a:rPr lang="en-AU" sz="2600" baseline="30000" dirty="0"/>
              <a:t>3</a:t>
            </a:r>
            <a:r>
              <a:rPr lang="en-AU" sz="2600" dirty="0"/>
              <a:t>. Samples were collected from internal unfolded leaves in the growing apex of selected plants </a:t>
            </a:r>
            <a:r>
              <a:rPr lang="en-AU" sz="2600" b="1" dirty="0"/>
              <a:t>(Fig 3).</a:t>
            </a:r>
            <a:endParaRPr lang="en-US" sz="2600" b="1" dirty="0"/>
          </a:p>
          <a:p>
            <a:pPr algn="just"/>
            <a:endParaRPr lang="en-US" sz="2600" b="1" dirty="0"/>
          </a:p>
          <a:p>
            <a:pPr algn="just"/>
            <a:endParaRPr lang="en-US" sz="2600" b="1" dirty="0"/>
          </a:p>
          <a:p>
            <a:pPr algn="just"/>
            <a:endParaRPr lang="en-US" sz="2600" b="1" dirty="0"/>
          </a:p>
          <a:p>
            <a:pPr algn="just"/>
            <a:endParaRPr lang="en-US" sz="2600" b="1" dirty="0"/>
          </a:p>
          <a:p>
            <a:pPr algn="just"/>
            <a:endParaRPr lang="en-US" sz="2600" b="1" dirty="0"/>
          </a:p>
          <a:p>
            <a:pPr algn="just"/>
            <a:endParaRPr lang="en-US" sz="2600" b="1" dirty="0"/>
          </a:p>
          <a:p>
            <a:pPr algn="just"/>
            <a:endParaRPr lang="en-US" sz="2600" b="1" dirty="0"/>
          </a:p>
          <a:p>
            <a:pPr algn="just">
              <a:spcBef>
                <a:spcPts val="0"/>
              </a:spcBef>
            </a:pPr>
            <a:endParaRPr lang="en-US" sz="2600" b="1" dirty="0"/>
          </a:p>
          <a:p>
            <a:pPr algn="just">
              <a:spcBef>
                <a:spcPts val="0"/>
              </a:spcBef>
            </a:pPr>
            <a:r>
              <a:rPr lang="en-US" sz="2600" b="1" dirty="0"/>
              <a:t>Wet laboratory work: </a:t>
            </a:r>
            <a:r>
              <a:rPr lang="en-US" sz="2600" dirty="0"/>
              <a:t>GBS libraries were prepared as described in</a:t>
            </a:r>
            <a:r>
              <a:rPr lang="en-AU" sz="2600" baseline="30000" dirty="0"/>
              <a:t>3</a:t>
            </a:r>
            <a:r>
              <a:rPr lang="en-AU" sz="2600" dirty="0"/>
              <a:t>. </a:t>
            </a:r>
          </a:p>
          <a:p>
            <a:pPr algn="just">
              <a:spcBef>
                <a:spcPts val="0"/>
              </a:spcBef>
            </a:pPr>
            <a:r>
              <a:rPr lang="en-AU" sz="2600" b="1" dirty="0"/>
              <a:t>1. </a:t>
            </a:r>
            <a:r>
              <a:rPr lang="en-AU" sz="2600" dirty="0"/>
              <a:t>DNA was extracted using </a:t>
            </a:r>
            <a:r>
              <a:rPr lang="en-AU" sz="2600" dirty="0" err="1"/>
              <a:t>DNeasy</a:t>
            </a:r>
            <a:r>
              <a:rPr lang="en-AU" sz="2600" dirty="0"/>
              <a:t> Plant Mini Kit (</a:t>
            </a:r>
            <a:r>
              <a:rPr lang="en-AU" sz="2600" dirty="0" err="1"/>
              <a:t>Qiagene</a:t>
            </a:r>
            <a:r>
              <a:rPr lang="en-AU" sz="2600" dirty="0"/>
              <a:t> Inc.).</a:t>
            </a:r>
          </a:p>
          <a:p>
            <a:pPr algn="just">
              <a:spcBef>
                <a:spcPts val="0"/>
              </a:spcBef>
            </a:pPr>
            <a:r>
              <a:rPr lang="en-AU" sz="2600" b="1" dirty="0"/>
              <a:t>2. </a:t>
            </a:r>
            <a:r>
              <a:rPr lang="en-AU" sz="2600" dirty="0"/>
              <a:t>200ng of DNA/sample were restricted using two enzymes (</a:t>
            </a:r>
            <a:r>
              <a:rPr lang="en-AU" sz="2600" i="1" dirty="0" err="1"/>
              <a:t>Eco</a:t>
            </a:r>
            <a:r>
              <a:rPr lang="en-AU" sz="2600" dirty="0" err="1"/>
              <a:t>RI</a:t>
            </a:r>
            <a:r>
              <a:rPr lang="en-AU" sz="2600" dirty="0"/>
              <a:t> &amp; </a:t>
            </a:r>
            <a:r>
              <a:rPr lang="en-AU" sz="2600" i="1" dirty="0" err="1"/>
              <a:t>Msp</a:t>
            </a:r>
            <a:r>
              <a:rPr lang="en-AU" sz="2600" dirty="0" err="1"/>
              <a:t>I</a:t>
            </a:r>
            <a:r>
              <a:rPr lang="en-AU" sz="2600" dirty="0"/>
              <a:t>). </a:t>
            </a:r>
          </a:p>
          <a:p>
            <a:pPr algn="just">
              <a:spcBef>
                <a:spcPts val="0"/>
              </a:spcBef>
            </a:pPr>
            <a:r>
              <a:rPr lang="en-AU" sz="2600" b="1" dirty="0"/>
              <a:t>3. </a:t>
            </a:r>
            <a:r>
              <a:rPr lang="en-AU" sz="2600" dirty="0"/>
              <a:t>Individually-barcoded sequencing adapters were ligated to the restriction products using T4 Ligase. </a:t>
            </a:r>
          </a:p>
          <a:p>
            <a:pPr algn="just">
              <a:spcBef>
                <a:spcPts val="0"/>
              </a:spcBef>
            </a:pPr>
            <a:r>
              <a:rPr lang="en-AU" sz="2600" b="1" dirty="0"/>
              <a:t>4. </a:t>
            </a:r>
            <a:r>
              <a:rPr lang="en-AU" sz="2600" dirty="0"/>
              <a:t>Ligated products (n=149 plant samples 1 Control water) were equimolarly pooled into two mixes each containing 75 sample and amplified using PCR. </a:t>
            </a:r>
          </a:p>
          <a:p>
            <a:pPr algn="just">
              <a:spcBef>
                <a:spcPts val="0"/>
              </a:spcBef>
              <a:spcAft>
                <a:spcPts val="600"/>
              </a:spcAft>
            </a:pPr>
            <a:r>
              <a:rPr lang="en-AU" sz="2600" b="1" dirty="0"/>
              <a:t>5.</a:t>
            </a:r>
            <a:r>
              <a:rPr lang="en-AU" sz="2600" dirty="0"/>
              <a:t> Resulting PCR products were size selected and sequenced using two Illumina </a:t>
            </a:r>
            <a:r>
              <a:rPr lang="en-AU" sz="2600" dirty="0" err="1"/>
              <a:t>NextSeq</a:t>
            </a:r>
            <a:r>
              <a:rPr lang="en-AU" sz="2600" dirty="0"/>
              <a:t> High Output 75 bp single-end runs.</a:t>
            </a:r>
          </a:p>
          <a:p>
            <a:pPr algn="just">
              <a:spcBef>
                <a:spcPts val="0"/>
              </a:spcBef>
            </a:pPr>
            <a:r>
              <a:rPr lang="en-US" sz="2600" b="1" dirty="0">
                <a:latin typeface="Times" pitchFamily="2" charset="0"/>
              </a:rPr>
              <a:t>Dry Laboratory Work: </a:t>
            </a:r>
          </a:p>
          <a:p>
            <a:pPr algn="just">
              <a:spcBef>
                <a:spcPts val="0"/>
              </a:spcBef>
            </a:pPr>
            <a:r>
              <a:rPr lang="en-US" sz="2600" b="1" dirty="0">
                <a:latin typeface="Times" pitchFamily="2" charset="0"/>
              </a:rPr>
              <a:t>1. </a:t>
            </a:r>
            <a:r>
              <a:rPr lang="en-US" sz="2600" dirty="0">
                <a:latin typeface="Times" pitchFamily="2" charset="0"/>
              </a:rPr>
              <a:t>A bioinformatics pipeline was designed and implemented to characterize the presence of microbial species in the published GBS data </a:t>
            </a:r>
            <a:r>
              <a:rPr lang="en-US" sz="2600" b="1" dirty="0">
                <a:latin typeface="Times" pitchFamily="2" charset="0"/>
              </a:rPr>
              <a:t>(Fig 4)</a:t>
            </a:r>
          </a:p>
          <a:p>
            <a:pPr algn="just"/>
            <a:endParaRPr lang="en-US" sz="2600" dirty="0"/>
          </a:p>
        </p:txBody>
      </p:sp>
      <p:sp>
        <p:nvSpPr>
          <p:cNvPr id="23" name="Text Placeholder 22">
            <a:extLst>
              <a:ext uri="{FF2B5EF4-FFF2-40B4-BE49-F238E27FC236}">
                <a16:creationId xmlns:a16="http://schemas.microsoft.com/office/drawing/2014/main" id="{9FFEC1BB-96C6-4049-B95C-409F42DC4502}"/>
              </a:ext>
            </a:extLst>
          </p:cNvPr>
          <p:cNvSpPr>
            <a:spLocks noGrp="1"/>
          </p:cNvSpPr>
          <p:nvPr>
            <p:ph type="body" sz="quarter" idx="22"/>
          </p:nvPr>
        </p:nvSpPr>
        <p:spPr/>
        <p:txBody>
          <a:bodyPr/>
          <a:lstStyle/>
          <a:p>
            <a:r>
              <a:rPr lang="en-US" dirty="0"/>
              <a:t>Approach</a:t>
            </a:r>
          </a:p>
        </p:txBody>
      </p:sp>
      <p:sp>
        <p:nvSpPr>
          <p:cNvPr id="24" name="Text Placeholder 23">
            <a:extLst>
              <a:ext uri="{FF2B5EF4-FFF2-40B4-BE49-F238E27FC236}">
                <a16:creationId xmlns:a16="http://schemas.microsoft.com/office/drawing/2014/main" id="{EDF35C7D-2661-494F-BADC-424CD2B6E783}"/>
              </a:ext>
            </a:extLst>
          </p:cNvPr>
          <p:cNvSpPr>
            <a:spLocks noGrp="1"/>
          </p:cNvSpPr>
          <p:nvPr>
            <p:ph type="body" sz="quarter" idx="23"/>
          </p:nvPr>
        </p:nvSpPr>
        <p:spPr>
          <a:xfrm>
            <a:off x="22425226" y="16789460"/>
            <a:ext cx="10048874" cy="3496320"/>
          </a:xfrm>
        </p:spPr>
        <p:txBody>
          <a:bodyPr/>
          <a:lstStyle/>
          <a:p>
            <a:pPr algn="just">
              <a:spcBef>
                <a:spcPts val="0"/>
              </a:spcBef>
              <a:spcAft>
                <a:spcPts val="600"/>
              </a:spcAft>
            </a:pPr>
            <a:r>
              <a:rPr lang="en-US" sz="2600" b="1" i="1" dirty="0"/>
              <a:t>Fig 5.  Analysis of the leaf </a:t>
            </a:r>
            <a:r>
              <a:rPr lang="en-US" sz="2600" b="1" i="1" dirty="0" err="1"/>
              <a:t>endobiome</a:t>
            </a:r>
            <a:r>
              <a:rPr lang="en-US" sz="2600" b="1" i="1" dirty="0"/>
              <a:t> of wild and cultivated </a:t>
            </a:r>
            <a:r>
              <a:rPr lang="en-US" sz="2600" b="1" i="1" dirty="0" err="1"/>
              <a:t>enset</a:t>
            </a:r>
            <a:r>
              <a:rPr lang="en-US" sz="2600" b="1" i="1" dirty="0"/>
              <a:t>.</a:t>
            </a:r>
            <a:r>
              <a:rPr lang="en-US" sz="2600" i="1" dirty="0"/>
              <a:t> MDS plot containing the relative abundance of 40,000 USTs deemed part of the </a:t>
            </a:r>
            <a:r>
              <a:rPr lang="en-US" sz="2600" i="1" dirty="0" err="1"/>
              <a:t>enset</a:t>
            </a:r>
            <a:r>
              <a:rPr lang="en-US" sz="2600" i="1" dirty="0"/>
              <a:t> </a:t>
            </a:r>
            <a:r>
              <a:rPr lang="en-US" sz="2600" i="1" dirty="0" err="1"/>
              <a:t>endobiome</a:t>
            </a:r>
            <a:r>
              <a:rPr lang="en-US" sz="2600" i="1" dirty="0"/>
              <a:t> in wild and cultivated </a:t>
            </a:r>
            <a:r>
              <a:rPr lang="en-US" sz="2600" i="1" dirty="0" err="1"/>
              <a:t>enset</a:t>
            </a:r>
            <a:r>
              <a:rPr lang="en-US" sz="2600" i="1" dirty="0"/>
              <a:t> accessions. </a:t>
            </a:r>
          </a:p>
          <a:p>
            <a:pPr algn="just">
              <a:spcBef>
                <a:spcPts val="0"/>
              </a:spcBef>
              <a:spcAft>
                <a:spcPts val="600"/>
              </a:spcAft>
            </a:pPr>
            <a:endParaRPr lang="en-US" sz="2600" i="1" dirty="0"/>
          </a:p>
          <a:p>
            <a:pPr algn="just"/>
            <a:r>
              <a:rPr lang="en-US" sz="2600" b="1" dirty="0"/>
              <a:t>4. </a:t>
            </a:r>
            <a:r>
              <a:rPr lang="en-US" sz="2600" dirty="0"/>
              <a:t>The relative abundance of 42 USTs (41 and 1 allocated to bacterial and fungal taxa respectively) were significantly different (FDR &lt;0.05) between wild and domestic accessions</a:t>
            </a:r>
            <a:r>
              <a:rPr lang="en-US" sz="2600" b="1" dirty="0"/>
              <a:t> (Fig 6)</a:t>
            </a:r>
          </a:p>
        </p:txBody>
      </p:sp>
      <p:sp>
        <p:nvSpPr>
          <p:cNvPr id="25" name="Text Placeholder 24">
            <a:extLst>
              <a:ext uri="{FF2B5EF4-FFF2-40B4-BE49-F238E27FC236}">
                <a16:creationId xmlns:a16="http://schemas.microsoft.com/office/drawing/2014/main" id="{742138F7-F9D9-3042-843E-FE1B1D8E4499}"/>
              </a:ext>
            </a:extLst>
          </p:cNvPr>
          <p:cNvSpPr>
            <a:spLocks noGrp="1"/>
          </p:cNvSpPr>
          <p:nvPr>
            <p:ph type="body" sz="quarter" idx="24"/>
          </p:nvPr>
        </p:nvSpPr>
        <p:spPr/>
        <p:txBody>
          <a:bodyPr/>
          <a:lstStyle/>
          <a:p>
            <a:r>
              <a:rPr lang="en-US" dirty="0"/>
              <a:t>Results</a:t>
            </a:r>
          </a:p>
        </p:txBody>
      </p:sp>
      <p:sp>
        <p:nvSpPr>
          <p:cNvPr id="26" name="Text Placeholder 25">
            <a:extLst>
              <a:ext uri="{FF2B5EF4-FFF2-40B4-BE49-F238E27FC236}">
                <a16:creationId xmlns:a16="http://schemas.microsoft.com/office/drawing/2014/main" id="{B95E0F09-980B-E840-9510-C2C66D5055A0}"/>
              </a:ext>
            </a:extLst>
          </p:cNvPr>
          <p:cNvSpPr>
            <a:spLocks noGrp="1"/>
          </p:cNvSpPr>
          <p:nvPr>
            <p:ph type="body" sz="quarter" idx="25"/>
          </p:nvPr>
        </p:nvSpPr>
        <p:spPr>
          <a:xfrm>
            <a:off x="33422043" y="4674099"/>
            <a:ext cx="10047018" cy="754045"/>
          </a:xfrm>
        </p:spPr>
        <p:txBody>
          <a:bodyPr/>
          <a:lstStyle/>
          <a:p>
            <a:r>
              <a:rPr lang="en-US" dirty="0"/>
              <a:t>Conclusion and Further Research</a:t>
            </a:r>
          </a:p>
        </p:txBody>
      </p:sp>
      <p:sp>
        <p:nvSpPr>
          <p:cNvPr id="27" name="Text Placeholder 26">
            <a:extLst>
              <a:ext uri="{FF2B5EF4-FFF2-40B4-BE49-F238E27FC236}">
                <a16:creationId xmlns:a16="http://schemas.microsoft.com/office/drawing/2014/main" id="{AF7F2AEB-873F-634C-A33B-3EDA079E4543}"/>
              </a:ext>
            </a:extLst>
          </p:cNvPr>
          <p:cNvSpPr>
            <a:spLocks noGrp="1"/>
          </p:cNvSpPr>
          <p:nvPr>
            <p:ph type="body" sz="quarter" idx="26"/>
          </p:nvPr>
        </p:nvSpPr>
        <p:spPr>
          <a:xfrm>
            <a:off x="33422043" y="5247799"/>
            <a:ext cx="10047018" cy="14527032"/>
          </a:xfrm>
        </p:spPr>
        <p:txBody>
          <a:bodyPr/>
          <a:lstStyle/>
          <a:p>
            <a:pPr algn="just">
              <a:spcBef>
                <a:spcPts val="0"/>
              </a:spcBef>
              <a:spcAft>
                <a:spcPts val="600"/>
              </a:spcAft>
            </a:pPr>
            <a:r>
              <a:rPr lang="en-AU" sz="2600" dirty="0"/>
              <a:t>There are two main factors that are hypothesized to impact plant microbial communities: the environment and the host genome. Previous research has shown that domestication of the Ethiopian crop </a:t>
            </a:r>
            <a:r>
              <a:rPr lang="en-AU" sz="2600" dirty="0" err="1"/>
              <a:t>enset</a:t>
            </a:r>
            <a:r>
              <a:rPr lang="en-AU" sz="2600" dirty="0"/>
              <a:t> resulted in a genetic differentiation between wild and cultivated accessions. The concurrent generation of genotyping and microbiome data from large number of samples can be used in the future to identify plant loci associated to the assemblage of microbial communities, which can be used for future breeding programs. Our results suggests that:</a:t>
            </a:r>
          </a:p>
          <a:p>
            <a:pPr algn="just">
              <a:spcBef>
                <a:spcPts val="0"/>
              </a:spcBef>
              <a:spcAft>
                <a:spcPts val="600"/>
              </a:spcAft>
            </a:pPr>
            <a:r>
              <a:rPr lang="en-AU" sz="2600" b="1" dirty="0"/>
              <a:t>1.</a:t>
            </a:r>
            <a:r>
              <a:rPr lang="en-AU" sz="2600" dirty="0"/>
              <a:t> GBS data, originally created to genotype multiple accessions in parallel, contain information that can be used to characterize the plants microbiome and.</a:t>
            </a:r>
          </a:p>
          <a:p>
            <a:pPr algn="just">
              <a:spcBef>
                <a:spcPts val="0"/>
              </a:spcBef>
              <a:spcAft>
                <a:spcPts val="600"/>
              </a:spcAft>
            </a:pPr>
            <a:r>
              <a:rPr lang="en-AU" sz="2600" b="1" dirty="0"/>
              <a:t>2. </a:t>
            </a:r>
            <a:r>
              <a:rPr lang="en-AU" sz="2600" dirty="0"/>
              <a:t>There are significant differences in the composition and the relative abundance of microbial communities between wild and domestic accession.</a:t>
            </a:r>
          </a:p>
          <a:p>
            <a:pPr algn="just">
              <a:spcBef>
                <a:spcPts val="0"/>
              </a:spcBef>
              <a:spcAft>
                <a:spcPts val="600"/>
              </a:spcAft>
            </a:pPr>
            <a:r>
              <a:rPr lang="en-AU" sz="2600" dirty="0"/>
              <a:t>The results presented here could be used to support previous evidence of the host genome controlling its associated microbial communities. Additionally,  our approach could be implemented in already freely available GBS datasets from different crops to identify what are the genes controlling microbiota assembly, which would result in the identification of possible breeding targets for future of breeding programs aimed at developing more efficient microbiome hosts. </a:t>
            </a:r>
          </a:p>
          <a:p>
            <a:pPr algn="just">
              <a:spcBef>
                <a:spcPts val="0"/>
              </a:spcBef>
              <a:spcAft>
                <a:spcPts val="600"/>
              </a:spcAft>
            </a:pPr>
            <a:r>
              <a:rPr lang="en-AU" sz="2600" b="1" dirty="0"/>
              <a:t>Future work: </a:t>
            </a:r>
            <a:r>
              <a:rPr lang="en-AU" sz="2600" dirty="0"/>
              <a:t>We have identified two steps that need to be implemented for the streamlining and validation of the proposed methodology.</a:t>
            </a:r>
          </a:p>
          <a:p>
            <a:pPr algn="just">
              <a:spcBef>
                <a:spcPts val="0"/>
              </a:spcBef>
              <a:spcAft>
                <a:spcPts val="600"/>
              </a:spcAft>
            </a:pPr>
            <a:r>
              <a:rPr lang="en-AU" sz="2600" b="1" dirty="0"/>
              <a:t>1. </a:t>
            </a:r>
            <a:r>
              <a:rPr lang="en-AU" sz="2600" dirty="0"/>
              <a:t>It is possible that some of the USTs deemed microbial (specially those deemed bacterial in origin) could be part of the </a:t>
            </a:r>
            <a:r>
              <a:rPr lang="en-AU" sz="2600" dirty="0" err="1"/>
              <a:t>enset</a:t>
            </a:r>
            <a:r>
              <a:rPr lang="en-AU" sz="2600" dirty="0"/>
              <a:t> genome (in particular from the mitochondria or chloroplast). An intermediate step should be included in which every sequence mapping to the </a:t>
            </a:r>
            <a:r>
              <a:rPr lang="en-AU" sz="2600" dirty="0" err="1"/>
              <a:t>enset</a:t>
            </a:r>
            <a:r>
              <a:rPr lang="en-AU" sz="2600" dirty="0"/>
              <a:t> genome</a:t>
            </a:r>
            <a:r>
              <a:rPr lang="en-AU" sz="2600" baseline="30000" dirty="0"/>
              <a:t>5</a:t>
            </a:r>
            <a:r>
              <a:rPr lang="en-AU" sz="2600" dirty="0"/>
              <a:t> will be eliminated. This will leave the bacterial and fungal sequence that happened to be found in not solely the genome of the wild type or cultivated </a:t>
            </a:r>
            <a:r>
              <a:rPr lang="en-AU" sz="2600" dirty="0" err="1"/>
              <a:t>enset</a:t>
            </a:r>
            <a:r>
              <a:rPr lang="en-AU" sz="2600" dirty="0"/>
              <a:t>. </a:t>
            </a:r>
          </a:p>
          <a:p>
            <a:pPr algn="just">
              <a:spcBef>
                <a:spcPts val="0"/>
              </a:spcBef>
              <a:spcAft>
                <a:spcPts val="600"/>
              </a:spcAft>
            </a:pPr>
            <a:r>
              <a:rPr lang="en-AU" sz="2600" b="1" dirty="0"/>
              <a:t>2. </a:t>
            </a:r>
            <a:r>
              <a:rPr lang="en-AU" sz="2600" dirty="0"/>
              <a:t>The allocation of USTs to microbial taxa needs to be validated using an established and proven methodology (i.e. using barcoding genes (16S/18S ribosomal Gene Sequencing or metagenome assembly). </a:t>
            </a:r>
          </a:p>
        </p:txBody>
      </p:sp>
      <p:sp>
        <p:nvSpPr>
          <p:cNvPr id="28" name="Text Placeholder 27">
            <a:extLst>
              <a:ext uri="{FF2B5EF4-FFF2-40B4-BE49-F238E27FC236}">
                <a16:creationId xmlns:a16="http://schemas.microsoft.com/office/drawing/2014/main" id="{EC83434E-1637-0C40-9F5E-5C8D969A7443}"/>
              </a:ext>
            </a:extLst>
          </p:cNvPr>
          <p:cNvSpPr>
            <a:spLocks noGrp="1"/>
          </p:cNvSpPr>
          <p:nvPr>
            <p:ph type="body" sz="quarter" idx="27"/>
          </p:nvPr>
        </p:nvSpPr>
        <p:spPr>
          <a:xfrm>
            <a:off x="33384508" y="19449274"/>
            <a:ext cx="10047018" cy="754045"/>
          </a:xfrm>
        </p:spPr>
        <p:txBody>
          <a:bodyPr/>
          <a:lstStyle/>
          <a:p>
            <a:r>
              <a:rPr lang="en-US" dirty="0"/>
              <a:t>References</a:t>
            </a:r>
          </a:p>
        </p:txBody>
      </p:sp>
      <p:sp>
        <p:nvSpPr>
          <p:cNvPr id="29" name="Text Placeholder 28">
            <a:extLst>
              <a:ext uri="{FF2B5EF4-FFF2-40B4-BE49-F238E27FC236}">
                <a16:creationId xmlns:a16="http://schemas.microsoft.com/office/drawing/2014/main" id="{C7981D56-383D-3F43-9577-5751C5F44DFA}"/>
              </a:ext>
            </a:extLst>
          </p:cNvPr>
          <p:cNvSpPr>
            <a:spLocks noGrp="1"/>
          </p:cNvSpPr>
          <p:nvPr>
            <p:ph type="body" sz="quarter" idx="28"/>
          </p:nvPr>
        </p:nvSpPr>
        <p:spPr>
          <a:xfrm>
            <a:off x="33379476" y="19919193"/>
            <a:ext cx="10052050" cy="7503200"/>
          </a:xfrm>
        </p:spPr>
        <p:txBody>
          <a:bodyPr/>
          <a:lstStyle/>
          <a:p>
            <a:pPr fontAlgn="base"/>
            <a:r>
              <a:rPr lang="en-US" sz="2600" b="1" dirty="0"/>
              <a:t>1. </a:t>
            </a:r>
            <a:r>
              <a:rPr lang="en-US" sz="2600" dirty="0"/>
              <a:t>Corbin, K. R., Bolt, B., Rodriguez Lopez C.M. 2020. Breeding for Beneficial Microbial Communities Using Epigenomics. </a:t>
            </a:r>
            <a:r>
              <a:rPr lang="en-US" sz="2600" i="1" dirty="0"/>
              <a:t>Frontiers in Microbiology</a:t>
            </a:r>
            <a:r>
              <a:rPr lang="en-US" sz="2600" dirty="0"/>
              <a:t>, vol. 11. </a:t>
            </a:r>
          </a:p>
          <a:p>
            <a:pPr fontAlgn="base"/>
            <a:r>
              <a:rPr lang="en-AU" sz="2600" b="1" dirty="0"/>
              <a:t>2. </a:t>
            </a:r>
            <a:r>
              <a:rPr lang="en-US" sz="2600" dirty="0"/>
              <a:t>Solomon </a:t>
            </a:r>
            <a:r>
              <a:rPr lang="en-US" sz="2600" dirty="0" err="1"/>
              <a:t>Tamrat</a:t>
            </a:r>
            <a:r>
              <a:rPr lang="en-US" sz="2600" dirty="0"/>
              <a:t>, Borrell, J. S., Biswas M. k. et al. 2020. </a:t>
            </a:r>
            <a:r>
              <a:rPr lang="en-AU" sz="2600" dirty="0"/>
              <a:t>Micronutrient composition and microbial community analysis across diverse landraces of the Ethiopian orphan crop </a:t>
            </a:r>
            <a:r>
              <a:rPr lang="en-AU" sz="2600" dirty="0" err="1"/>
              <a:t>enset</a:t>
            </a:r>
            <a:r>
              <a:rPr lang="en-AU" sz="2600" dirty="0"/>
              <a:t>. </a:t>
            </a:r>
            <a:r>
              <a:rPr lang="en-AU" sz="2600" i="1" dirty="0" err="1"/>
              <a:t>BioRxiv</a:t>
            </a:r>
            <a:r>
              <a:rPr lang="en-AU" sz="2600" i="1" dirty="0"/>
              <a:t> </a:t>
            </a:r>
            <a:r>
              <a:rPr lang="en-AU" sz="2600" dirty="0"/>
              <a:t>834564;</a:t>
            </a:r>
            <a:r>
              <a:rPr lang="en-AU" sz="2600" i="1" dirty="0"/>
              <a:t> </a:t>
            </a:r>
          </a:p>
          <a:p>
            <a:pPr fontAlgn="base"/>
            <a:r>
              <a:rPr lang="en-AU" sz="2600" b="1" dirty="0"/>
              <a:t>3. </a:t>
            </a:r>
            <a:r>
              <a:rPr lang="en-AU" sz="2600" dirty="0" err="1"/>
              <a:t>Guzzon</a:t>
            </a:r>
            <a:r>
              <a:rPr lang="en-AU" sz="2600" dirty="0"/>
              <a:t>, F. &amp; Müller, J. V. 2016. Current availability of seed material of </a:t>
            </a:r>
            <a:r>
              <a:rPr lang="en-AU" sz="2600" dirty="0" err="1"/>
              <a:t>enset</a:t>
            </a:r>
            <a:r>
              <a:rPr lang="en-AU" sz="2600" dirty="0"/>
              <a:t> (</a:t>
            </a:r>
            <a:r>
              <a:rPr lang="en-AU" sz="2600" i="1" dirty="0" err="1"/>
              <a:t>Ensete</a:t>
            </a:r>
            <a:r>
              <a:rPr lang="en-AU" sz="2600" i="1" dirty="0"/>
              <a:t> </a:t>
            </a:r>
            <a:r>
              <a:rPr lang="en-AU" sz="2600" i="1" dirty="0" err="1"/>
              <a:t>ventricosum</a:t>
            </a:r>
            <a:r>
              <a:rPr lang="en-AU" sz="2600" dirty="0"/>
              <a:t>, Musaceae) and its Sub-Saharan wild relatives. </a:t>
            </a:r>
            <a:r>
              <a:rPr lang="en-AU" sz="2600" i="1" dirty="0"/>
              <a:t>Genet. </a:t>
            </a:r>
            <a:r>
              <a:rPr lang="en-AU" sz="2600" i="1" dirty="0" err="1"/>
              <a:t>Resour</a:t>
            </a:r>
            <a:r>
              <a:rPr lang="en-AU" sz="2600" i="1" dirty="0"/>
              <a:t>. Crop </a:t>
            </a:r>
            <a:r>
              <a:rPr lang="en-AU" sz="2600" i="1" dirty="0" err="1"/>
              <a:t>Evol</a:t>
            </a:r>
            <a:r>
              <a:rPr lang="en-AU" sz="2600" i="1" dirty="0"/>
              <a:t>.</a:t>
            </a:r>
            <a:r>
              <a:rPr lang="en-AU" sz="2600" dirty="0"/>
              <a:t> </a:t>
            </a:r>
            <a:r>
              <a:rPr lang="en-AU" sz="2600" b="1" dirty="0"/>
              <a:t>63</a:t>
            </a:r>
            <a:r>
              <a:rPr lang="en-AU" sz="2600" dirty="0"/>
              <a:t>, 185–191.</a:t>
            </a:r>
            <a:endParaRPr lang="en-US" sz="2600" b="1" dirty="0"/>
          </a:p>
          <a:p>
            <a:r>
              <a:rPr lang="en-US" sz="2600" b="1" dirty="0"/>
              <a:t>4. </a:t>
            </a:r>
            <a:r>
              <a:rPr lang="en-US" sz="2600" dirty="0" err="1"/>
              <a:t>Tesfamicael</a:t>
            </a:r>
            <a:r>
              <a:rPr lang="en-US" sz="2600" dirty="0"/>
              <a:t>, K. G., </a:t>
            </a:r>
            <a:r>
              <a:rPr lang="en-US" sz="2600" dirty="0" err="1"/>
              <a:t>Gebre</a:t>
            </a:r>
            <a:r>
              <a:rPr lang="en-US" sz="2600" dirty="0"/>
              <a:t>, E., March, T. J., </a:t>
            </a:r>
            <a:r>
              <a:rPr lang="en-US" sz="2600" dirty="0" err="1"/>
              <a:t>Sznajder</a:t>
            </a:r>
            <a:r>
              <a:rPr lang="en-US" sz="2600" dirty="0"/>
              <a:t>, B., Mather, D., Rodriguez Lopez, C. M. 2020. Accumulation of Mutations in Genes Associated with Sexual Reproduction Contributed to the Domestication of a Vegetatively Propagated Staple Crop, </a:t>
            </a:r>
            <a:r>
              <a:rPr lang="en-US" sz="2600" dirty="0" err="1"/>
              <a:t>Enset</a:t>
            </a:r>
            <a:r>
              <a:rPr lang="en-US" sz="2600" dirty="0"/>
              <a:t>. </a:t>
            </a:r>
            <a:r>
              <a:rPr lang="en-US" sz="2600" i="1" dirty="0"/>
              <a:t>Horticulture Research</a:t>
            </a:r>
            <a:r>
              <a:rPr lang="en-US" sz="2600" dirty="0"/>
              <a:t>. </a:t>
            </a:r>
          </a:p>
          <a:p>
            <a:r>
              <a:rPr lang="en-US" sz="2600" b="1" dirty="0"/>
              <a:t>5. </a:t>
            </a:r>
            <a:r>
              <a:rPr lang="en-US" sz="2600" dirty="0"/>
              <a:t>Harrison, J., Moore, K. A., </a:t>
            </a:r>
            <a:r>
              <a:rPr lang="en-US" sz="2600" dirty="0" err="1"/>
              <a:t>Paszkiewicz</a:t>
            </a:r>
            <a:r>
              <a:rPr lang="en-US" sz="2600" dirty="0"/>
              <a:t>, K., et al. 2014. </a:t>
            </a:r>
            <a:r>
              <a:rPr lang="en-AU" sz="2600" dirty="0"/>
              <a:t>A Draft Genome Sequence for </a:t>
            </a:r>
            <a:r>
              <a:rPr lang="en-AU" sz="2600" i="1" dirty="0" err="1"/>
              <a:t>Ensete</a:t>
            </a:r>
            <a:r>
              <a:rPr lang="en-AU" sz="2600" i="1" dirty="0"/>
              <a:t> </a:t>
            </a:r>
            <a:r>
              <a:rPr lang="en-AU" sz="2600" i="1" dirty="0" err="1"/>
              <a:t>ventricosum</a:t>
            </a:r>
            <a:r>
              <a:rPr lang="en-AU" sz="2600" dirty="0"/>
              <a:t>, the Drought-Tolerant “Tree Against Hunger”. </a:t>
            </a:r>
            <a:r>
              <a:rPr lang="en-AU" sz="2600" i="1" dirty="0"/>
              <a:t>Agronomy, </a:t>
            </a:r>
            <a:r>
              <a:rPr lang="en-AU" sz="2600" dirty="0"/>
              <a:t>4(1), 13-33</a:t>
            </a:r>
            <a:r>
              <a:rPr lang="en-AU" sz="2600" i="1" dirty="0"/>
              <a:t>.</a:t>
            </a:r>
          </a:p>
          <a:p>
            <a:endParaRPr lang="en-AU" sz="2600" i="1" dirty="0"/>
          </a:p>
          <a:p>
            <a:endParaRPr lang="en-US" sz="2600" dirty="0"/>
          </a:p>
        </p:txBody>
      </p:sp>
      <p:sp>
        <p:nvSpPr>
          <p:cNvPr id="30" name="Text Placeholder 29">
            <a:extLst>
              <a:ext uri="{FF2B5EF4-FFF2-40B4-BE49-F238E27FC236}">
                <a16:creationId xmlns:a16="http://schemas.microsoft.com/office/drawing/2014/main" id="{F360E2D8-938D-A843-A8B5-ED241DE92148}"/>
              </a:ext>
            </a:extLst>
          </p:cNvPr>
          <p:cNvSpPr>
            <a:spLocks noGrp="1"/>
          </p:cNvSpPr>
          <p:nvPr>
            <p:ph type="body" sz="quarter" idx="29"/>
          </p:nvPr>
        </p:nvSpPr>
        <p:spPr>
          <a:xfrm>
            <a:off x="33358193" y="27102887"/>
            <a:ext cx="10047018" cy="754045"/>
          </a:xfrm>
        </p:spPr>
        <p:txBody>
          <a:bodyPr/>
          <a:lstStyle/>
          <a:p>
            <a:r>
              <a:rPr lang="en-US" dirty="0"/>
              <a:t>Acknowledgements</a:t>
            </a:r>
          </a:p>
        </p:txBody>
      </p:sp>
      <p:sp>
        <p:nvSpPr>
          <p:cNvPr id="31" name="Text Placeholder 30">
            <a:extLst>
              <a:ext uri="{FF2B5EF4-FFF2-40B4-BE49-F238E27FC236}">
                <a16:creationId xmlns:a16="http://schemas.microsoft.com/office/drawing/2014/main" id="{61201089-9F05-D44D-81D0-DAEFA12FABDA}"/>
              </a:ext>
            </a:extLst>
          </p:cNvPr>
          <p:cNvSpPr>
            <a:spLocks noGrp="1"/>
          </p:cNvSpPr>
          <p:nvPr>
            <p:ph type="body" sz="quarter" idx="30"/>
          </p:nvPr>
        </p:nvSpPr>
        <p:spPr>
          <a:xfrm>
            <a:off x="33358193" y="27579081"/>
            <a:ext cx="10052050" cy="2062081"/>
          </a:xfrm>
        </p:spPr>
        <p:txBody>
          <a:bodyPr/>
          <a:lstStyle/>
          <a:p>
            <a:r>
              <a:rPr lang="en-US" sz="2600" dirty="0"/>
              <a:t>I want to thank Dr. Carlos Rodriquez Lopez for mentoring me throughout this project. Along with Lakshay Anand for his support and guidance with bioinformatic analysis. The Student Sustainability Council and Undergraduate research for supporting this fellowship. </a:t>
            </a:r>
          </a:p>
        </p:txBody>
      </p:sp>
      <p:sp>
        <p:nvSpPr>
          <p:cNvPr id="33" name="Text Placeholder 32">
            <a:extLst>
              <a:ext uri="{FF2B5EF4-FFF2-40B4-BE49-F238E27FC236}">
                <a16:creationId xmlns:a16="http://schemas.microsoft.com/office/drawing/2014/main" id="{6FF79728-6C18-9D44-93DD-EE2A355BD243}"/>
              </a:ext>
            </a:extLst>
          </p:cNvPr>
          <p:cNvSpPr>
            <a:spLocks noGrp="1"/>
          </p:cNvSpPr>
          <p:nvPr>
            <p:ph type="body" sz="quarter" idx="150"/>
          </p:nvPr>
        </p:nvSpPr>
        <p:spPr/>
        <p:txBody>
          <a:bodyPr/>
          <a:lstStyle/>
          <a:p>
            <a:r>
              <a:rPr lang="en-US" b="1" dirty="0"/>
              <a:t>University of Kentucky, Department of Horticulture</a:t>
            </a:r>
          </a:p>
        </p:txBody>
      </p:sp>
      <p:sp>
        <p:nvSpPr>
          <p:cNvPr id="34" name="Text Placeholder 33">
            <a:extLst>
              <a:ext uri="{FF2B5EF4-FFF2-40B4-BE49-F238E27FC236}">
                <a16:creationId xmlns:a16="http://schemas.microsoft.com/office/drawing/2014/main" id="{AF5002B2-4C08-024E-839B-AD15ED54A6EE}"/>
              </a:ext>
            </a:extLst>
          </p:cNvPr>
          <p:cNvSpPr>
            <a:spLocks noGrp="1"/>
          </p:cNvSpPr>
          <p:nvPr>
            <p:ph type="body" sz="quarter" idx="151"/>
          </p:nvPr>
        </p:nvSpPr>
        <p:spPr>
          <a:xfrm>
            <a:off x="5932593" y="1992778"/>
            <a:ext cx="31998968" cy="1133677"/>
          </a:xfrm>
        </p:spPr>
        <p:txBody>
          <a:bodyPr/>
          <a:lstStyle/>
          <a:p>
            <a:r>
              <a:rPr lang="en-US" dirty="0"/>
              <a:t>Bridget A. Bolt, Kiflu </a:t>
            </a:r>
            <a:r>
              <a:rPr lang="en-US" dirty="0" err="1"/>
              <a:t>Tesfamicael</a:t>
            </a:r>
            <a:r>
              <a:rPr lang="en-US" dirty="0"/>
              <a:t>, Lakshay Anand, Carlos M. Rodríguez López</a:t>
            </a:r>
            <a:r>
              <a:rPr lang="en-AU" dirty="0"/>
              <a:t> </a:t>
            </a:r>
            <a:endParaRPr lang="en-US" dirty="0"/>
          </a:p>
        </p:txBody>
      </p:sp>
      <p:sp>
        <p:nvSpPr>
          <p:cNvPr id="35" name="Text Placeholder 34">
            <a:extLst>
              <a:ext uri="{FF2B5EF4-FFF2-40B4-BE49-F238E27FC236}">
                <a16:creationId xmlns:a16="http://schemas.microsoft.com/office/drawing/2014/main" id="{07C63782-837D-0941-A7B3-BA20C905AE9C}"/>
              </a:ext>
            </a:extLst>
          </p:cNvPr>
          <p:cNvSpPr>
            <a:spLocks noGrp="1"/>
          </p:cNvSpPr>
          <p:nvPr>
            <p:ph type="body" sz="quarter" idx="153"/>
          </p:nvPr>
        </p:nvSpPr>
        <p:spPr>
          <a:xfrm>
            <a:off x="5932593" y="1395229"/>
            <a:ext cx="31998968" cy="1327233"/>
          </a:xfrm>
        </p:spPr>
        <p:txBody>
          <a:bodyPr>
            <a:normAutofit fontScale="62500" lnSpcReduction="20000"/>
          </a:bodyPr>
          <a:lstStyle/>
          <a:p>
            <a:r>
              <a:rPr lang="en-US" dirty="0"/>
              <a:t>Repurposing Next Generation Sequencing Data for a More Sustainable Agriculture: </a:t>
            </a:r>
            <a:r>
              <a:rPr lang="en-US" dirty="0" err="1"/>
              <a:t>Enset</a:t>
            </a:r>
            <a:r>
              <a:rPr lang="en-US" dirty="0"/>
              <a:t> a case study</a:t>
            </a:r>
            <a:r>
              <a:rPr lang="en-AU" dirty="0"/>
              <a:t> </a:t>
            </a:r>
            <a:endParaRPr lang="en-US" dirty="0"/>
          </a:p>
        </p:txBody>
      </p:sp>
      <p:pic>
        <p:nvPicPr>
          <p:cNvPr id="1026" name="Picture 2" descr="Fig. 1">
            <a:extLst>
              <a:ext uri="{FF2B5EF4-FFF2-40B4-BE49-F238E27FC236}">
                <a16:creationId xmlns:a16="http://schemas.microsoft.com/office/drawing/2014/main" id="{6DA262FA-D2D2-1845-8141-BA01B03EA5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589" r="18926"/>
          <a:stretch/>
        </p:blipFill>
        <p:spPr bwMode="auto">
          <a:xfrm>
            <a:off x="634310" y="22387392"/>
            <a:ext cx="9735907" cy="727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 scatter chart&#10;&#10;Description automatically generated">
            <a:extLst>
              <a:ext uri="{FF2B5EF4-FFF2-40B4-BE49-F238E27FC236}">
                <a16:creationId xmlns:a16="http://schemas.microsoft.com/office/drawing/2014/main" id="{A35EDB85-EDFB-A94B-BA33-92CBDE77A179}"/>
              </a:ext>
            </a:extLst>
          </p:cNvPr>
          <p:cNvPicPr>
            <a:picLocks noChangeAspect="1"/>
          </p:cNvPicPr>
          <p:nvPr/>
        </p:nvPicPr>
        <p:blipFill rotWithShape="1">
          <a:blip r:embed="rId4">
            <a:extLst>
              <a:ext uri="{28A0092B-C50C-407E-A947-70E740481C1C}">
                <a14:useLocalDpi xmlns:a14="http://schemas.microsoft.com/office/drawing/2010/main" val="0"/>
              </a:ext>
            </a:extLst>
          </a:blip>
          <a:srcRect t="8365" r="9164" b="2141"/>
          <a:stretch/>
        </p:blipFill>
        <p:spPr>
          <a:xfrm>
            <a:off x="22531331" y="8217388"/>
            <a:ext cx="9781928" cy="8856000"/>
          </a:xfrm>
          <a:prstGeom prst="rect">
            <a:avLst/>
          </a:prstGeom>
        </p:spPr>
      </p:pic>
      <p:sp>
        <p:nvSpPr>
          <p:cNvPr id="4" name="TextBox 3">
            <a:extLst>
              <a:ext uri="{FF2B5EF4-FFF2-40B4-BE49-F238E27FC236}">
                <a16:creationId xmlns:a16="http://schemas.microsoft.com/office/drawing/2014/main" id="{3E48C94D-DF97-DE40-9A72-BAC7CE5141F7}"/>
              </a:ext>
            </a:extLst>
          </p:cNvPr>
          <p:cNvSpPr txBox="1"/>
          <p:nvPr/>
        </p:nvSpPr>
        <p:spPr>
          <a:xfrm>
            <a:off x="12409714" y="29783314"/>
            <a:ext cx="184731" cy="1415772"/>
          </a:xfrm>
          <a:prstGeom prst="rect">
            <a:avLst/>
          </a:prstGeom>
          <a:noFill/>
        </p:spPr>
        <p:txBody>
          <a:bodyPr wrap="none" rtlCol="0">
            <a:spAutoFit/>
          </a:bodyPr>
          <a:lstStyle/>
          <a:p>
            <a:endParaRPr lang="en-US" dirty="0"/>
          </a:p>
        </p:txBody>
      </p:sp>
      <p:pic>
        <p:nvPicPr>
          <p:cNvPr id="37" name="Picture 36">
            <a:extLst>
              <a:ext uri="{FF2B5EF4-FFF2-40B4-BE49-F238E27FC236}">
                <a16:creationId xmlns:a16="http://schemas.microsoft.com/office/drawing/2014/main" id="{13F0AF8E-0320-EE4F-893A-B45036805C5C}"/>
              </a:ext>
            </a:extLst>
          </p:cNvPr>
          <p:cNvPicPr>
            <a:picLocks noChangeAspect="1"/>
          </p:cNvPicPr>
          <p:nvPr/>
        </p:nvPicPr>
        <p:blipFill>
          <a:blip r:embed="rId5"/>
          <a:stretch>
            <a:fillRect/>
          </a:stretch>
        </p:blipFill>
        <p:spPr>
          <a:xfrm>
            <a:off x="37151141" y="328725"/>
            <a:ext cx="6048000" cy="3215534"/>
          </a:xfrm>
          <a:prstGeom prst="rect">
            <a:avLst/>
          </a:prstGeom>
          <a:noFill/>
        </p:spPr>
      </p:pic>
      <p:graphicFrame>
        <p:nvGraphicFramePr>
          <p:cNvPr id="39" name="Diagram 38">
            <a:extLst>
              <a:ext uri="{FF2B5EF4-FFF2-40B4-BE49-F238E27FC236}">
                <a16:creationId xmlns:a16="http://schemas.microsoft.com/office/drawing/2014/main" id="{656DB41E-C4BF-D74F-8A7D-EC90FAD6DF1A}"/>
              </a:ext>
            </a:extLst>
          </p:cNvPr>
          <p:cNvGraphicFramePr/>
          <p:nvPr>
            <p:extLst>
              <p:ext uri="{D42A27DB-BD31-4B8C-83A1-F6EECF244321}">
                <p14:modId xmlns:p14="http://schemas.microsoft.com/office/powerpoint/2010/main" val="3276051280"/>
              </p:ext>
            </p:extLst>
          </p:nvPr>
        </p:nvGraphicFramePr>
        <p:xfrm>
          <a:off x="11534515" y="17558630"/>
          <a:ext cx="9836664" cy="122858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0" name="Picture 39" descr="A picture containing photo, different, food, fruit&#10;&#10;Description automatically generated">
            <a:extLst>
              <a:ext uri="{FF2B5EF4-FFF2-40B4-BE49-F238E27FC236}">
                <a16:creationId xmlns:a16="http://schemas.microsoft.com/office/drawing/2014/main" id="{6A7E5B40-76EB-9240-8FB3-6570C7EC5F15}"/>
              </a:ext>
            </a:extLst>
          </p:cNvPr>
          <p:cNvPicPr>
            <a:picLocks noChangeAspect="1"/>
          </p:cNvPicPr>
          <p:nvPr/>
        </p:nvPicPr>
        <p:blipFill rotWithShape="1">
          <a:blip r:embed="rId11"/>
          <a:srcRect l="48197" t="4690" r="4312" b="19116"/>
          <a:stretch/>
        </p:blipFill>
        <p:spPr>
          <a:xfrm>
            <a:off x="16149907" y="7546052"/>
            <a:ext cx="4913950" cy="3678317"/>
          </a:xfrm>
          <a:prstGeom prst="rect">
            <a:avLst/>
          </a:prstGeom>
        </p:spPr>
      </p:pic>
      <p:pic>
        <p:nvPicPr>
          <p:cNvPr id="9" name="Picture 8" descr="Chart, scatter chart&#10;&#10;Description automatically generated">
            <a:extLst>
              <a:ext uri="{FF2B5EF4-FFF2-40B4-BE49-F238E27FC236}">
                <a16:creationId xmlns:a16="http://schemas.microsoft.com/office/drawing/2014/main" id="{933CC569-6CF5-A141-9D7C-59D4B6F9F963}"/>
              </a:ext>
            </a:extLst>
          </p:cNvPr>
          <p:cNvPicPr>
            <a:picLocks noChangeAspect="1"/>
          </p:cNvPicPr>
          <p:nvPr/>
        </p:nvPicPr>
        <p:blipFill rotWithShape="1">
          <a:blip r:embed="rId12">
            <a:extLst>
              <a:ext uri="{28A0092B-C50C-407E-A947-70E740481C1C}">
                <a14:useLocalDpi xmlns:a14="http://schemas.microsoft.com/office/drawing/2010/main" val="0"/>
              </a:ext>
            </a:extLst>
          </a:blip>
          <a:srcRect l="6823" t="1201" r="14416" b="1710"/>
          <a:stretch/>
        </p:blipFill>
        <p:spPr>
          <a:xfrm>
            <a:off x="23076606" y="20086906"/>
            <a:ext cx="8390198" cy="9360000"/>
          </a:xfrm>
          <a:prstGeom prst="rect">
            <a:avLst/>
          </a:prstGeom>
        </p:spPr>
      </p:pic>
      <p:sp>
        <p:nvSpPr>
          <p:cNvPr id="10" name="TextBox 9">
            <a:extLst>
              <a:ext uri="{FF2B5EF4-FFF2-40B4-BE49-F238E27FC236}">
                <a16:creationId xmlns:a16="http://schemas.microsoft.com/office/drawing/2014/main" id="{DD4B1878-31EE-5C4D-9944-7B676ADC7D18}"/>
              </a:ext>
            </a:extLst>
          </p:cNvPr>
          <p:cNvSpPr txBox="1"/>
          <p:nvPr/>
        </p:nvSpPr>
        <p:spPr>
          <a:xfrm>
            <a:off x="11606185" y="7669550"/>
            <a:ext cx="4375133" cy="3554819"/>
          </a:xfrm>
          <a:prstGeom prst="rect">
            <a:avLst/>
          </a:prstGeom>
          <a:noFill/>
        </p:spPr>
        <p:txBody>
          <a:bodyPr wrap="square" rtlCol="0">
            <a:spAutoFit/>
          </a:bodyPr>
          <a:lstStyle/>
          <a:p>
            <a:pPr algn="just"/>
            <a:r>
              <a:rPr lang="en-US" sz="2500" b="1" i="1" dirty="0">
                <a:latin typeface="Times New Roman" panose="02020603050405020304" pitchFamily="18" charset="0"/>
                <a:cs typeface="Times New Roman" panose="02020603050405020304" pitchFamily="18" charset="0"/>
              </a:rPr>
              <a:t>Fig 3.  Top view of an </a:t>
            </a:r>
            <a:r>
              <a:rPr lang="en-US" sz="2500" b="1" i="1" dirty="0" err="1">
                <a:latin typeface="Times New Roman" panose="02020603050405020304" pitchFamily="18" charset="0"/>
                <a:cs typeface="Times New Roman" panose="02020603050405020304" pitchFamily="18" charset="0"/>
              </a:rPr>
              <a:t>enset</a:t>
            </a:r>
            <a:r>
              <a:rPr lang="en-US" sz="2500" b="1" i="1" dirty="0">
                <a:latin typeface="Times New Roman" panose="02020603050405020304" pitchFamily="18" charset="0"/>
                <a:cs typeface="Times New Roman" panose="02020603050405020304" pitchFamily="18" charset="0"/>
              </a:rPr>
              <a:t> apical meristem cut for sample collection. </a:t>
            </a:r>
            <a:r>
              <a:rPr lang="en-US" sz="2500" i="1" dirty="0">
                <a:latin typeface="Times New Roman" panose="02020603050405020304" pitchFamily="18" charset="0"/>
                <a:cs typeface="Times New Roman" panose="02020603050405020304" pitchFamily="18" charset="0"/>
              </a:rPr>
              <a:t>Only samples from inner unfolded leaves that had not been exposed to the environment were collected for this study in order to reduced environmental contamination of the leaf </a:t>
            </a:r>
            <a:r>
              <a:rPr lang="en-US" sz="2500" i="1" dirty="0" err="1">
                <a:latin typeface="Times New Roman" panose="02020603050405020304" pitchFamily="18" charset="0"/>
                <a:cs typeface="Times New Roman" panose="02020603050405020304" pitchFamily="18" charset="0"/>
              </a:rPr>
              <a:t>endobiome</a:t>
            </a:r>
            <a:r>
              <a:rPr lang="en-US" sz="2500" i="1"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E6E7E00D-2503-1C45-BC7F-032B19C60E87}"/>
              </a:ext>
            </a:extLst>
          </p:cNvPr>
          <p:cNvSpPr txBox="1"/>
          <p:nvPr/>
        </p:nvSpPr>
        <p:spPr>
          <a:xfrm>
            <a:off x="22401824" y="29454376"/>
            <a:ext cx="10048874" cy="1692771"/>
          </a:xfrm>
          <a:prstGeom prst="rect">
            <a:avLst/>
          </a:prstGeom>
          <a:noFill/>
        </p:spPr>
        <p:txBody>
          <a:bodyPr wrap="square" rtlCol="0">
            <a:spAutoFit/>
          </a:bodyPr>
          <a:lstStyle/>
          <a:p>
            <a:r>
              <a:rPr lang="en-US" sz="2600" b="1" i="1" dirty="0">
                <a:latin typeface="Times" pitchFamily="2" charset="0"/>
              </a:rPr>
              <a:t>Fig 6. Identification of significantly different abundant USTs in wild and domestic </a:t>
            </a:r>
            <a:r>
              <a:rPr lang="en-US" sz="2600" b="1" i="1" dirty="0" err="1">
                <a:latin typeface="Times" pitchFamily="2" charset="0"/>
              </a:rPr>
              <a:t>enset</a:t>
            </a:r>
            <a:r>
              <a:rPr lang="en-US" sz="2600" b="1" i="1" dirty="0">
                <a:latin typeface="Times" pitchFamily="2" charset="0"/>
              </a:rPr>
              <a:t> accessions. </a:t>
            </a:r>
            <a:r>
              <a:rPr lang="en-US" sz="2600" i="1" dirty="0">
                <a:latin typeface="Times" pitchFamily="2" charset="0"/>
              </a:rPr>
              <a:t>Horizontal axis shows the fold chance in abundance of bacterial (orange) or fungal (blue) USTs significantly different between domestic and wild accessions. </a:t>
            </a:r>
          </a:p>
        </p:txBody>
      </p:sp>
      <p:sp>
        <p:nvSpPr>
          <p:cNvPr id="13" name="TextBox 12">
            <a:extLst>
              <a:ext uri="{FF2B5EF4-FFF2-40B4-BE49-F238E27FC236}">
                <a16:creationId xmlns:a16="http://schemas.microsoft.com/office/drawing/2014/main" id="{2EEAFB27-F4B3-3242-9A7E-78206D90BC78}"/>
              </a:ext>
            </a:extLst>
          </p:cNvPr>
          <p:cNvSpPr txBox="1"/>
          <p:nvPr/>
        </p:nvSpPr>
        <p:spPr>
          <a:xfrm>
            <a:off x="11456119" y="29977186"/>
            <a:ext cx="9942769" cy="892552"/>
          </a:xfrm>
          <a:prstGeom prst="rect">
            <a:avLst/>
          </a:prstGeom>
          <a:noFill/>
        </p:spPr>
        <p:txBody>
          <a:bodyPr wrap="square" rtlCol="0">
            <a:spAutoFit/>
          </a:bodyPr>
          <a:lstStyle/>
          <a:p>
            <a:pPr algn="just"/>
            <a:r>
              <a:rPr lang="en-US" sz="2600" b="1" i="1" dirty="0">
                <a:latin typeface="Times" pitchFamily="2" charset="0"/>
              </a:rPr>
              <a:t>Fig 4. Bioinformatics pipeline designed for the identification of microbial sequences in GBS data. </a:t>
            </a:r>
            <a:endParaRPr lang="en-US" sz="2600" i="1" dirty="0">
              <a:latin typeface="Times" pitchFamily="2" charset="0"/>
            </a:endParaRPr>
          </a:p>
        </p:txBody>
      </p:sp>
      <p:pic>
        <p:nvPicPr>
          <p:cNvPr id="32" name="Picture 31" descr="A close up of a plant&#10;&#10;Description automatically generated">
            <a:extLst>
              <a:ext uri="{FF2B5EF4-FFF2-40B4-BE49-F238E27FC236}">
                <a16:creationId xmlns:a16="http://schemas.microsoft.com/office/drawing/2014/main" id="{4B5C10E6-FB54-624D-B331-2C6C65F32205}"/>
              </a:ext>
            </a:extLst>
          </p:cNvPr>
          <p:cNvPicPr>
            <a:picLocks noChangeAspect="1"/>
          </p:cNvPicPr>
          <p:nvPr/>
        </p:nvPicPr>
        <p:blipFill rotWithShape="1">
          <a:blip r:embed="rId13"/>
          <a:srcRect l="49930" t="5558" r="3674" b="11412"/>
          <a:stretch/>
        </p:blipFill>
        <p:spPr>
          <a:xfrm>
            <a:off x="5912869" y="16914967"/>
            <a:ext cx="4263580" cy="4788000"/>
          </a:xfrm>
          <a:prstGeom prst="rect">
            <a:avLst/>
          </a:prstGeom>
        </p:spPr>
      </p:pic>
      <p:sp>
        <p:nvSpPr>
          <p:cNvPr id="2" name="TextBox 1">
            <a:extLst>
              <a:ext uri="{FF2B5EF4-FFF2-40B4-BE49-F238E27FC236}">
                <a16:creationId xmlns:a16="http://schemas.microsoft.com/office/drawing/2014/main" id="{87A49CA7-815D-AB43-BD23-F282FAB2AD11}"/>
              </a:ext>
            </a:extLst>
          </p:cNvPr>
          <p:cNvSpPr txBox="1"/>
          <p:nvPr/>
        </p:nvSpPr>
        <p:spPr>
          <a:xfrm>
            <a:off x="3925956" y="21678656"/>
            <a:ext cx="6048103" cy="477054"/>
          </a:xfrm>
          <a:prstGeom prst="rect">
            <a:avLst/>
          </a:prstGeom>
          <a:noFill/>
        </p:spPr>
        <p:txBody>
          <a:bodyPr wrap="square" rtlCol="0">
            <a:spAutoFit/>
          </a:bodyPr>
          <a:lstStyle/>
          <a:p>
            <a:pPr algn="ctr"/>
            <a:r>
              <a:rPr lang="en-US" sz="2500" b="1" i="1" dirty="0">
                <a:latin typeface="Times New Roman" pitchFamily="18" charset="0"/>
                <a:cs typeface="Times New Roman" pitchFamily="18" charset="0"/>
              </a:rPr>
              <a:t>Fig 1: Depiction of a cultivated </a:t>
            </a:r>
            <a:r>
              <a:rPr lang="en-US" sz="2500" b="1" i="1" dirty="0" err="1">
                <a:latin typeface="Times New Roman" pitchFamily="18" charset="0"/>
                <a:cs typeface="Times New Roman" pitchFamily="18" charset="0"/>
              </a:rPr>
              <a:t>enset</a:t>
            </a:r>
            <a:r>
              <a:rPr lang="en-US" sz="2500" b="1" i="1" dirty="0">
                <a:latin typeface="Times New Roman" pitchFamily="18" charset="0"/>
                <a:cs typeface="Times New Roman" pitchFamily="18" charset="0"/>
              </a:rPr>
              <a:t> plant.</a:t>
            </a:r>
          </a:p>
        </p:txBody>
      </p:sp>
      <p:sp>
        <p:nvSpPr>
          <p:cNvPr id="36" name="TextBox 35">
            <a:extLst>
              <a:ext uri="{FF2B5EF4-FFF2-40B4-BE49-F238E27FC236}">
                <a16:creationId xmlns:a16="http://schemas.microsoft.com/office/drawing/2014/main" id="{9A5A1628-023F-1148-A218-63454F6E7E2D}"/>
              </a:ext>
            </a:extLst>
          </p:cNvPr>
          <p:cNvSpPr txBox="1"/>
          <p:nvPr/>
        </p:nvSpPr>
        <p:spPr>
          <a:xfrm>
            <a:off x="577108" y="17378705"/>
            <a:ext cx="5132473" cy="4493538"/>
          </a:xfrm>
          <a:prstGeom prst="rect">
            <a:avLst/>
          </a:prstGeom>
          <a:noFill/>
        </p:spPr>
        <p:txBody>
          <a:bodyPr wrap="square" rtlCol="0">
            <a:spAutoFit/>
          </a:bodyPr>
          <a:lstStyle/>
          <a:p>
            <a:pPr algn="just"/>
            <a:r>
              <a:rPr lang="en-US" sz="2600" b="1" dirty="0">
                <a:latin typeface="Times New Roman" panose="02020603050405020304" pitchFamily="18" charset="0"/>
                <a:cs typeface="Times New Roman" panose="02020603050405020304" pitchFamily="18" charset="0"/>
              </a:rPr>
              <a:t>Project hypothesis:</a:t>
            </a:r>
            <a:r>
              <a:rPr lang="en-US" sz="2600" dirty="0">
                <a:latin typeface="Times New Roman" panose="02020603050405020304" pitchFamily="18" charset="0"/>
                <a:cs typeface="Times New Roman" panose="02020603050405020304" pitchFamily="18" charset="0"/>
              </a:rPr>
              <a:t> We hypothesize that genetic differences between wild and cultivated </a:t>
            </a:r>
            <a:r>
              <a:rPr lang="en-US" sz="2600" dirty="0" err="1">
                <a:latin typeface="Times New Roman" panose="02020603050405020304" pitchFamily="18" charset="0"/>
                <a:cs typeface="Times New Roman" panose="02020603050405020304" pitchFamily="18" charset="0"/>
              </a:rPr>
              <a:t>enset</a:t>
            </a:r>
            <a:r>
              <a:rPr lang="en-US" sz="2600" dirty="0">
                <a:latin typeface="Times New Roman" panose="02020603050405020304" pitchFamily="18" charset="0"/>
                <a:cs typeface="Times New Roman" panose="02020603050405020304" pitchFamily="18" charset="0"/>
              </a:rPr>
              <a:t> will result in differences in the relative abundance of microbial taxa in their associated microbiota.</a:t>
            </a:r>
          </a:p>
          <a:p>
            <a:pPr algn="just"/>
            <a:r>
              <a:rPr lang="en-US" sz="2600" dirty="0">
                <a:latin typeface="Times New Roman" panose="02020603050405020304" pitchFamily="18" charset="0"/>
                <a:cs typeface="Times New Roman" panose="02020603050405020304" pitchFamily="18" charset="0"/>
              </a:rPr>
              <a:t>To test our hypothesis and achieve our goals we used published GBS data from 149 wild and cultivated accessions of the Ethiopian crop </a:t>
            </a:r>
            <a:r>
              <a:rPr lang="en-US" sz="2600" dirty="0" err="1">
                <a:latin typeface="Times New Roman" panose="02020603050405020304" pitchFamily="18" charset="0"/>
                <a:cs typeface="Times New Roman" panose="02020603050405020304" pitchFamily="18" charset="0"/>
              </a:rPr>
              <a:t>enset</a:t>
            </a:r>
            <a:r>
              <a:rPr lang="en-AU" sz="2600" baseline="30000" dirty="0"/>
              <a:t>3</a:t>
            </a:r>
            <a:r>
              <a:rPr lang="en-US" sz="2600" dirty="0">
                <a:latin typeface="Times New Roman" panose="02020603050405020304" pitchFamily="18" charset="0"/>
                <a:cs typeface="Times New Roman" panose="02020603050405020304" pitchFamily="18" charset="0"/>
              </a:rPr>
              <a:t>.</a:t>
            </a:r>
            <a:endParaRPr lang="en-AU" sz="2600" dirty="0">
              <a:latin typeface="Times New Roman" panose="02020603050405020304" pitchFamily="18" charset="0"/>
              <a:cs typeface="Times New Roman" panose="02020603050405020304" pitchFamily="18" charset="0"/>
            </a:endParaRPr>
          </a:p>
        </p:txBody>
      </p:sp>
      <p:sp>
        <p:nvSpPr>
          <p:cNvPr id="41" name="Text Placeholder 23">
            <a:extLst>
              <a:ext uri="{FF2B5EF4-FFF2-40B4-BE49-F238E27FC236}">
                <a16:creationId xmlns:a16="http://schemas.microsoft.com/office/drawing/2014/main" id="{7AD231F2-BA48-7E42-9F3E-97BB94FCA5E0}"/>
              </a:ext>
            </a:extLst>
          </p:cNvPr>
          <p:cNvSpPr txBox="1">
            <a:spLocks/>
          </p:cNvSpPr>
          <p:nvPr/>
        </p:nvSpPr>
        <p:spPr>
          <a:xfrm>
            <a:off x="22440906" y="5284375"/>
            <a:ext cx="10048874" cy="326240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just">
              <a:spcBef>
                <a:spcPts val="0"/>
              </a:spcBef>
            </a:pPr>
            <a:r>
              <a:rPr lang="en-US" sz="2600" b="1" dirty="0"/>
              <a:t>1.</a:t>
            </a:r>
            <a:r>
              <a:rPr lang="en-US" sz="2600" dirty="0"/>
              <a:t> 2 Million USTs were identified</a:t>
            </a:r>
          </a:p>
          <a:p>
            <a:pPr algn="just">
              <a:spcBef>
                <a:spcPts val="0"/>
              </a:spcBef>
            </a:pPr>
            <a:r>
              <a:rPr lang="en-US" sz="2600" b="1" dirty="0"/>
              <a:t>2.</a:t>
            </a:r>
            <a:r>
              <a:rPr lang="en-US" sz="2600" dirty="0"/>
              <a:t> Approximately less than 1% (15,000) of USTs passed the sequence similarity thresholds to be considered as belonging to microbial species that constitute </a:t>
            </a:r>
            <a:r>
              <a:rPr lang="en-US" sz="2600" dirty="0" err="1"/>
              <a:t>enset</a:t>
            </a:r>
            <a:r>
              <a:rPr lang="en-US" sz="2600" dirty="0"/>
              <a:t> endo-biome </a:t>
            </a:r>
          </a:p>
          <a:p>
            <a:pPr algn="just">
              <a:spcBef>
                <a:spcPts val="0"/>
              </a:spcBef>
            </a:pPr>
            <a:r>
              <a:rPr lang="en-US" sz="2600" b="1" dirty="0"/>
              <a:t>3.</a:t>
            </a:r>
            <a:r>
              <a:rPr lang="en-US" sz="2600" dirty="0"/>
              <a:t> Multidimensional Scaling (MDS) analysis shows a relative separation in the relative abundance of putative microbial USTs in wild and domestic </a:t>
            </a:r>
            <a:r>
              <a:rPr lang="en-US" sz="2600" dirty="0" err="1"/>
              <a:t>enset</a:t>
            </a:r>
            <a:r>
              <a:rPr lang="en-US" sz="2600" dirty="0"/>
              <a:t> genotypes </a:t>
            </a:r>
            <a:r>
              <a:rPr lang="en-US" sz="2600" b="1" dirty="0"/>
              <a:t>(Fig 5) </a:t>
            </a:r>
          </a:p>
        </p:txBody>
      </p:sp>
      <p:sp>
        <p:nvSpPr>
          <p:cNvPr id="3" name="TextBox 2">
            <a:extLst>
              <a:ext uri="{FF2B5EF4-FFF2-40B4-BE49-F238E27FC236}">
                <a16:creationId xmlns:a16="http://schemas.microsoft.com/office/drawing/2014/main" id="{9CFA33B3-C640-854A-BF4E-70FDA36E2DCB}"/>
              </a:ext>
            </a:extLst>
          </p:cNvPr>
          <p:cNvSpPr txBox="1"/>
          <p:nvPr/>
        </p:nvSpPr>
        <p:spPr>
          <a:xfrm>
            <a:off x="34003857" y="29699519"/>
            <a:ext cx="5442606" cy="2246769"/>
          </a:xfrm>
          <a:prstGeom prst="rect">
            <a:avLst/>
          </a:prstGeom>
          <a:noFill/>
        </p:spPr>
        <p:txBody>
          <a:bodyPr wrap="square" rtlCol="0">
            <a:spAutoFit/>
          </a:bodyPr>
          <a:lstStyle/>
          <a:p>
            <a:r>
              <a:rPr lang="en-AU" sz="2700" dirty="0">
                <a:latin typeface="Times" pitchFamily="2" charset="0"/>
              </a:rPr>
              <a:t>You can download this poster by scanning this QR code</a:t>
            </a:r>
          </a:p>
          <a:p>
            <a:endParaRPr lang="en-US" dirty="0"/>
          </a:p>
        </p:txBody>
      </p:sp>
      <p:pic>
        <p:nvPicPr>
          <p:cNvPr id="7" name="Picture 6" descr="A picture containing text&#10;&#10;Description automatically generated">
            <a:extLst>
              <a:ext uri="{FF2B5EF4-FFF2-40B4-BE49-F238E27FC236}">
                <a16:creationId xmlns:a16="http://schemas.microsoft.com/office/drawing/2014/main" id="{A83DE4F2-7F66-7D4A-BFA1-2022C8095B9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2059" y="1113355"/>
            <a:ext cx="5549900" cy="1752600"/>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687450E0-B091-444C-B60A-C791AC0C0C6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09826" y="31355322"/>
            <a:ext cx="6493229" cy="1298646"/>
          </a:xfrm>
          <a:prstGeom prst="rect">
            <a:avLst/>
          </a:prstGeom>
        </p:spPr>
      </p:pic>
    </p:spTree>
    <p:extLst>
      <p:ext uri="{BB962C8B-B14F-4D97-AF65-F5344CB8AC3E}">
        <p14:creationId xmlns:p14="http://schemas.microsoft.com/office/powerpoint/2010/main" val="1533444259"/>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Quick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rifold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23596</TotalTime>
  <Words>1594</Words>
  <Application>Microsoft Macintosh PowerPoint</Application>
  <PresentationFormat>Custom</PresentationFormat>
  <Paragraphs>90</Paragraphs>
  <Slides>1</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vt:i4>
      </vt:variant>
    </vt:vector>
  </HeadingPairs>
  <TitlesOfParts>
    <vt:vector size="11" baseType="lpstr">
      <vt:lpstr>Arial</vt:lpstr>
      <vt:lpstr>Arial Black</vt:lpstr>
      <vt:lpstr>Calibri</vt:lpstr>
      <vt:lpstr>Times</vt:lpstr>
      <vt:lpstr>Times New Roman</vt:lpstr>
      <vt:lpstr>Trebuchet MS</vt:lpstr>
      <vt:lpstr>36x48-Template-V2b</vt:lpstr>
      <vt:lpstr>Without Quick Guides</vt:lpstr>
      <vt:lpstr>Classic 3 Columns</vt:lpstr>
      <vt:lpstr>Trifold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Bolt, Bridget A.</cp:lastModifiedBy>
  <cp:revision>147</cp:revision>
  <cp:lastPrinted>2015-06-29T17:31:11Z</cp:lastPrinted>
  <dcterms:created xsi:type="dcterms:W3CDTF">2012-02-03T19:11:35Z</dcterms:created>
  <dcterms:modified xsi:type="dcterms:W3CDTF">2021-04-18T22:08:18Z</dcterms:modified>
</cp:coreProperties>
</file>